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24384000" cy="13716000" type="screen16x9"/>
  <p:notesSz cx="5143500" cy="9144000"/>
  <p:embeddedFontLst>
    <p:embeddedFont>
      <p:font typeface="Reeji-CloudZongYi-GB-Regular" panose="02010601030101010101" pitchFamily="2" charset="-122"/>
      <p:regular r:id="rId21"/>
    </p:embeddedFont>
    <p:embeddedFont>
      <p:font typeface="OPPOSans-M" panose="02010601030101010101" pitchFamily="2" charset="-122"/>
      <p:regular r:id="rId22"/>
    </p:embeddedFont>
    <p:embeddedFont>
      <p:font typeface="OPPOSans-B" panose="02010601030101010101" pitchFamily="2" charset="-122"/>
      <p:regular r:id="rId23"/>
    </p:embeddedFont>
    <p:embeddedFont>
      <p:font typeface="OPPOSans-H" panose="02010601030101010101" pitchFamily="2" charset="-122"/>
      <p:regular r:id="rId24"/>
    </p:embeddedFont>
    <p:embeddedFont>
      <p:font typeface="OPPOSans-R" panose="02010601030101010101" pitchFamily="2" charset="-122"/>
      <p:regular r:id="rId2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<Relationship Id="rId10" Target="slides/slide9.xml" Type="http://schemas.openxmlformats.org/officeDocument/2006/relationships/slide"/><Relationship Id="rId11" Target="slides/slide10.xml" Type="http://schemas.openxmlformats.org/officeDocument/2006/relationships/slide"/><Relationship Id="rId12" Target="slides/slide11.xml" Type="http://schemas.openxmlformats.org/officeDocument/2006/relationships/slide"/><Relationship Id="rId13" Target="slides/slide12.xml" Type="http://schemas.openxmlformats.org/officeDocument/2006/relationships/slide"/><Relationship Id="rId14" Target="slides/slide13.xml" Type="http://schemas.openxmlformats.org/officeDocument/2006/relationships/slide"/><Relationship Id="rId15" Target="slides/slide14.xml" Type="http://schemas.openxmlformats.org/officeDocument/2006/relationships/slide"/><Relationship Id="rId16" Target="slides/slide15.xml" Type="http://schemas.openxmlformats.org/officeDocument/2006/relationships/slide"/><Relationship Id="rId17" Target="slides/slide16.xml" Type="http://schemas.openxmlformats.org/officeDocument/2006/relationships/slide"/><Relationship Id="rId18" Target="slides/slide17.xml" Type="http://schemas.openxmlformats.org/officeDocument/2006/relationships/slide"/><Relationship Id="rId19" Target="slides/slide18.xml" Type="http://schemas.openxmlformats.org/officeDocument/2006/relationships/slide"/><Relationship Id="rId20" Target="slides/slide19.xml" Type="http://schemas.openxmlformats.org/officeDocument/2006/relationships/slide"/>  <Relationship Id="rId21" Target="fonts/font1.fntdata" Type="http://schemas.openxmlformats.org/officeDocument/2006/relationships/font"/>  <Relationship Id="rId22" Target="fonts/font2.fntdata" Type="http://schemas.openxmlformats.org/officeDocument/2006/relationships/font"/>  <Relationship Id="rId23" Target="fonts/font3.fntdata" Type="http://schemas.openxmlformats.org/officeDocument/2006/relationships/font"/>  <Relationship Id="rId24" Target="fonts/font4.fntdata" Type="http://schemas.openxmlformats.org/officeDocument/2006/relationships/font"/>  <Relationship Id="rId25" Target="fonts/font5.fntdata" Type="http://schemas.openxmlformats.org/officeDocument/2006/relationships/font"/>  <Relationship Id="rId26" Target="presProps.xml" Type="http://schemas.openxmlformats.org/officeDocument/2006/relationships/presProps"/>  <Relationship Id="rId27" Target="viewProps.xml" Type="http://schemas.openxmlformats.org/officeDocument/2006/relationships/viewProps"/>  <Relationship Id="rId28" Target="theme/theme1.xml" Type="http://schemas.openxmlformats.org/officeDocument/2006/relationships/theme"/>  <Relationship Id="rId29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1" Type="http://schemas.openxmlformats.org/officeDocument/2006/relationships/image" Target="../media/image1.png"/><Relationship Id="rId102" Type="http://schemas.openxmlformats.org/officeDocument/2006/relationships/image" Target="../media/image2.png"/><Relationship Id="rId103" Type="http://schemas.openxmlformats.org/officeDocument/2006/relationships/image" Target="../media/image3.png"/><Relationship Id="rId105" Type="http://schemas.openxmlformats.org/officeDocument/2006/relationships/image" Target="../media/image4.png"/><Relationship Id="rId106" Type="http://schemas.openxmlformats.org/officeDocument/2006/relationships/image" Target="../media/image5.png"/><Relationship Id="rId107" Type="http://schemas.openxmlformats.org/officeDocument/2006/relationships/image" Target="../media/image6.png"/><Relationship Id="rId108" Type="http://schemas.openxmlformats.org/officeDocument/2006/relationships/image" Target="../media/image7.png"/><Relationship Id="rId109" Type="http://schemas.openxmlformats.org/officeDocument/2006/relationships/image" Target="../media/image8.png"/><Relationship Id="rId1010" Type="http://schemas.openxmlformats.org/officeDocument/2006/relationships/image" Target="../media/image9.png"/><Relationship Id="rId1011" Type="http://schemas.openxmlformats.org/officeDocument/2006/relationships/image" Target="../media/image10.png"/><Relationship Id="rId1012" Type="http://schemas.openxmlformats.org/officeDocument/2006/relationships/image" Target="../media/image11.png"/></Relationships>
</file>

<file path=ppt/slides/_rels/slide1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01" Type="http://schemas.openxmlformats.org/officeDocument/2006/relationships/image" Target="../media/image3.png"/><Relationship Id="rId1004" Type="http://schemas.openxmlformats.org/officeDocument/2006/relationships/image" Target="../media/image87.png"/><Relationship Id="rId1005" Type="http://schemas.openxmlformats.org/officeDocument/2006/relationships/image" Target="../media/image51.png"/><Relationship Id="rId1006" Type="http://schemas.openxmlformats.org/officeDocument/2006/relationships/image" Target="../media/image53.png"/><Relationship Id="rId1007" Type="http://schemas.openxmlformats.org/officeDocument/2006/relationships/image" Target="../media/image89.png"/><Relationship Id="rId1008" Type="http://schemas.openxmlformats.org/officeDocument/2006/relationships/image" Target="../media/image92.png"/><Relationship Id="rId1009" Type="http://schemas.openxmlformats.org/officeDocument/2006/relationships/image" Target="../media/image93.png"/><Relationship Id="rId10010" Type="http://schemas.openxmlformats.org/officeDocument/2006/relationships/image" Target="../media/image94.png"/><Relationship Id="rId10011" Type="http://schemas.openxmlformats.org/officeDocument/2006/relationships/image" Target="../media/image90.png"/><Relationship Id="rId10012" Type="http://schemas.openxmlformats.org/officeDocument/2006/relationships/image" Target="../media/image91.png"/><Relationship Id="rId10013" Type="http://schemas.openxmlformats.org/officeDocument/2006/relationships/image" Target="../media/image55.png"/><Relationship Id="rId10014" Type="http://schemas.openxmlformats.org/officeDocument/2006/relationships/image" Target="../media/image56.png"/><Relationship Id="rId10015" Type="http://schemas.openxmlformats.org/officeDocument/2006/relationships/image" Target="../media/image54.png"/><Relationship Id="rId10016" Type="http://schemas.openxmlformats.org/officeDocument/2006/relationships/image" Target="../media/image62.png"/><Relationship Id="rId10017" Type="http://schemas.openxmlformats.org/officeDocument/2006/relationships/image" Target="../media/image63.png"/><Relationship Id="rId10018" Type="http://schemas.openxmlformats.org/officeDocument/2006/relationships/image" Target="../media/image66.png"/><Relationship Id="rId10019" Type="http://schemas.openxmlformats.org/officeDocument/2006/relationships/image" Target="../media/image64.png"/><Relationship Id="rId10020" Type="http://schemas.openxmlformats.org/officeDocument/2006/relationships/image" Target="../media/image65.png"/><Relationship Id="rId10021" Type="http://schemas.openxmlformats.org/officeDocument/2006/relationships/image" Target="../media/image67.png"/><Relationship Id="rId10035" Type="http://schemas.openxmlformats.org/officeDocument/2006/relationships/image" Target="../media/image61.png"/><Relationship Id="rId10036" Type="http://schemas.openxmlformats.org/officeDocument/2006/relationships/image" Target="../media/image61.png"/><Relationship Id="rId10037" Type="http://schemas.openxmlformats.org/officeDocument/2006/relationships/image" Target="../media/image49.png"/><Relationship Id="rId10039" Type="http://schemas.openxmlformats.org/officeDocument/2006/relationships/image" Target="../media/image68.png"/></Relationships>
</file>

<file path=ppt/slides/_rels/slide1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101" Type="http://schemas.openxmlformats.org/officeDocument/2006/relationships/image" Target="../media/image30.png"/><Relationship Id="rId1103" Type="http://schemas.openxmlformats.org/officeDocument/2006/relationships/image" Target="../media/image32.png"/><Relationship Id="rId1104" Type="http://schemas.openxmlformats.org/officeDocument/2006/relationships/image" Target="../media/image33.png"/><Relationship Id="rId1108" Type="http://schemas.openxmlformats.org/officeDocument/2006/relationships/image" Target="../media/image32.png"/><Relationship Id="rId1109" Type="http://schemas.openxmlformats.org/officeDocument/2006/relationships/image" Target="../media/image34.png"/><Relationship Id="rId11013" Type="http://schemas.openxmlformats.org/officeDocument/2006/relationships/image" Target="../media/image32.png"/><Relationship Id="rId11014" Type="http://schemas.openxmlformats.org/officeDocument/2006/relationships/image" Target="../media/image34.png"/><Relationship Id="rId11021" Type="http://schemas.openxmlformats.org/officeDocument/2006/relationships/image" Target="../media/image35.png"/><Relationship Id="rId11022" Type="http://schemas.openxmlformats.org/officeDocument/2006/relationships/image" Target="../media/image35.png"/><Relationship Id="rId11023" Type="http://schemas.openxmlformats.org/officeDocument/2006/relationships/image" Target="../media/image36.png"/></Relationships>
</file>

<file path=ppt/slides/_rels/slide1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201" Type="http://schemas.openxmlformats.org/officeDocument/2006/relationships/image" Target="../media/image30.png"/><Relationship Id="rId1202" Type="http://schemas.openxmlformats.org/officeDocument/2006/relationships/image" Target="../media/image60.png"/><Relationship Id="rId1205" Type="http://schemas.openxmlformats.org/officeDocument/2006/relationships/image" Target="../media/image60.png"/><Relationship Id="rId1209" Type="http://schemas.openxmlformats.org/officeDocument/2006/relationships/image" Target="../media/image35.png"/><Relationship Id="rId12010" Type="http://schemas.openxmlformats.org/officeDocument/2006/relationships/image" Target="../media/image35.png"/><Relationship Id="rId12011" Type="http://schemas.openxmlformats.org/officeDocument/2006/relationships/image" Target="../media/image36.png"/><Relationship Id="rId12015" Type="http://schemas.openxmlformats.org/officeDocument/2006/relationships/image" Target="../media/image60.png"/></Relationships>
</file>

<file path=ppt/slides/_rels/slide1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301" Type="http://schemas.openxmlformats.org/officeDocument/2006/relationships/image" Target="../media/image30.png"/><Relationship Id="rId1302" Type="http://schemas.openxmlformats.org/officeDocument/2006/relationships/image" Target="../media/image35.png"/><Relationship Id="rId1303" Type="http://schemas.openxmlformats.org/officeDocument/2006/relationships/image" Target="../media/image35.png"/><Relationship Id="rId1304" Type="http://schemas.openxmlformats.org/officeDocument/2006/relationships/image" Target="../media/image36.png"/><Relationship Id="rId1306" Type="http://schemas.openxmlformats.org/officeDocument/2006/relationships/image" Target="../media/image69.png"/><Relationship Id="rId13010" Type="http://schemas.openxmlformats.org/officeDocument/2006/relationships/image" Target="../media/image72.png"/><Relationship Id="rId13014" Type="http://schemas.openxmlformats.org/officeDocument/2006/relationships/image" Target="../media/image69.png"/><Relationship Id="rId13021" Type="http://schemas.openxmlformats.org/officeDocument/2006/relationships/image" Target="../media/image71.png"/><Relationship Id="rId13022" Type="http://schemas.openxmlformats.org/officeDocument/2006/relationships/image" Target="../media/image70.png"/></Relationships>
</file>

<file path=ppt/slides/_rels/slide1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401" Type="http://schemas.openxmlformats.org/officeDocument/2006/relationships/image" Target="../media/image3.png"/><Relationship Id="rId1402" Type="http://schemas.openxmlformats.org/officeDocument/2006/relationships/image" Target="../media/image42.png"/><Relationship Id="rId1403" Type="http://schemas.openxmlformats.org/officeDocument/2006/relationships/image" Target="../media/image44.png"/><Relationship Id="rId14010" Type="http://schemas.openxmlformats.org/officeDocument/2006/relationships/image" Target="../media/image13.png"/><Relationship Id="rId14011" Type="http://schemas.openxmlformats.org/officeDocument/2006/relationships/image" Target="../media/image13.png"/><Relationship Id="rId14012" Type="http://schemas.openxmlformats.org/officeDocument/2006/relationships/image" Target="../media/image13.png"/><Relationship Id="rId14013" Type="http://schemas.openxmlformats.org/officeDocument/2006/relationships/image" Target="../media/image42.png"/><Relationship Id="rId14014" Type="http://schemas.openxmlformats.org/officeDocument/2006/relationships/image" Target="../media/image41.png"/></Relationships>
</file>

<file path=ppt/slides/_rels/slide1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501" Type="http://schemas.openxmlformats.org/officeDocument/2006/relationships/image" Target="../media/image3.png"/><Relationship Id="rId1502" Type="http://schemas.openxmlformats.org/officeDocument/2006/relationships/image" Target="../media/image74.png"/><Relationship Id="rId1503" Type="http://schemas.openxmlformats.org/officeDocument/2006/relationships/image" Target="../media/image74.png"/><Relationship Id="rId1504" Type="http://schemas.openxmlformats.org/officeDocument/2006/relationships/image" Target="../media/image75.png"/><Relationship Id="rId1506" Type="http://schemas.openxmlformats.org/officeDocument/2006/relationships/image" Target="../media/image76.png"/><Relationship Id="rId1509" Type="http://schemas.openxmlformats.org/officeDocument/2006/relationships/image" Target="../media/image82.png"/><Relationship Id="rId15011" Type="http://schemas.openxmlformats.org/officeDocument/2006/relationships/image" Target="../media/image76.png"/><Relationship Id="rId15014" Type="http://schemas.openxmlformats.org/officeDocument/2006/relationships/image" Target="../media/image73.png"/><Relationship Id="rId15016" Type="http://schemas.openxmlformats.org/officeDocument/2006/relationships/image" Target="../media/image79.png"/><Relationship Id="rId15019" Type="http://schemas.openxmlformats.org/officeDocument/2006/relationships/image" Target="../media/image81.png"/></Relationships>
</file>

<file path=ppt/slides/_rels/slide1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601" Type="http://schemas.openxmlformats.org/officeDocument/2006/relationships/image" Target="../media/image3.png"/><Relationship Id="rId1602" Type="http://schemas.openxmlformats.org/officeDocument/2006/relationships/image" Target="../media/image77.png"/><Relationship Id="rId1603" Type="http://schemas.openxmlformats.org/officeDocument/2006/relationships/image" Target="../media/image80.png"/><Relationship Id="rId1604" Type="http://schemas.openxmlformats.org/officeDocument/2006/relationships/image" Target="../media/image78.png"/><Relationship Id="rId1605" Type="http://schemas.openxmlformats.org/officeDocument/2006/relationships/image" Target="../media/image80.png"/><Relationship Id="rId1606" Type="http://schemas.openxmlformats.org/officeDocument/2006/relationships/image" Target="../media/image78.png"/><Relationship Id="rId1607" Type="http://schemas.openxmlformats.org/officeDocument/2006/relationships/image" Target="../media/image13.png"/><Relationship Id="rId1608" Type="http://schemas.openxmlformats.org/officeDocument/2006/relationships/image" Target="../media/image13.png"/><Relationship Id="rId1609" Type="http://schemas.openxmlformats.org/officeDocument/2006/relationships/image" Target="../media/image13.png"/><Relationship Id="rId16013" Type="http://schemas.openxmlformats.org/officeDocument/2006/relationships/image" Target="../media/image83.png"/><Relationship Id="rId16019" Type="http://schemas.openxmlformats.org/officeDocument/2006/relationships/image" Target="../media/image83.png"/><Relationship Id="rId16025" Type="http://schemas.openxmlformats.org/officeDocument/2006/relationships/image" Target="../media/image83.png"/><Relationship Id="rId16031" Type="http://schemas.openxmlformats.org/officeDocument/2006/relationships/image" Target="../media/image83.png"/></Relationships>
</file>

<file path=ppt/slides/_rels/slide1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701" Type="http://schemas.openxmlformats.org/officeDocument/2006/relationships/image" Target="../media/image3.png"/><Relationship Id="rId1702" Type="http://schemas.openxmlformats.org/officeDocument/2006/relationships/image" Target="../media/image60.png"/><Relationship Id="rId1705" Type="http://schemas.openxmlformats.org/officeDocument/2006/relationships/image" Target="../media/image60.png"/><Relationship Id="rId1708" Type="http://schemas.openxmlformats.org/officeDocument/2006/relationships/image" Target="../media/image60.png"/><Relationship Id="rId17015" Type="http://schemas.openxmlformats.org/officeDocument/2006/relationships/image" Target="../media/image13.png"/><Relationship Id="rId17016" Type="http://schemas.openxmlformats.org/officeDocument/2006/relationships/image" Target="../media/image13.png"/><Relationship Id="rId17017" Type="http://schemas.openxmlformats.org/officeDocument/2006/relationships/image" Target="../media/image13.png"/></Relationships>
</file>

<file path=ppt/slides/_rels/slide1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801" Type="http://schemas.openxmlformats.org/officeDocument/2006/relationships/image" Target="../media/image85.png"/><Relationship Id="rId1802" Type="http://schemas.openxmlformats.org/officeDocument/2006/relationships/image" Target="../media/image84.png"/><Relationship Id="rId1803" Type="http://schemas.openxmlformats.org/officeDocument/2006/relationships/image" Target="../media/image86.png"/><Relationship Id="rId1804" Type="http://schemas.openxmlformats.org/officeDocument/2006/relationships/image" Target="../media/image3.png"/><Relationship Id="rId18032" Type="http://schemas.openxmlformats.org/officeDocument/2006/relationships/image" Target="../media/image13.png"/><Relationship Id="rId18033" Type="http://schemas.openxmlformats.org/officeDocument/2006/relationships/image" Target="../media/image13.png"/><Relationship Id="rId18034" Type="http://schemas.openxmlformats.org/officeDocument/2006/relationships/image" Target="../media/image13.png"/></Relationships>
</file>

<file path=ppt/slides/_rels/slide1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901" Type="http://schemas.openxmlformats.org/officeDocument/2006/relationships/image" Target="../media/image1.png"/><Relationship Id="rId1902" Type="http://schemas.openxmlformats.org/officeDocument/2006/relationships/image" Target="../media/image2.png"/><Relationship Id="rId1903" Type="http://schemas.openxmlformats.org/officeDocument/2006/relationships/image" Target="../media/image3.png"/><Relationship Id="rId1905" Type="http://schemas.openxmlformats.org/officeDocument/2006/relationships/image" Target="../media/image4.png"/><Relationship Id="rId1906" Type="http://schemas.openxmlformats.org/officeDocument/2006/relationships/image" Target="../media/image5.png"/><Relationship Id="rId1907" Type="http://schemas.openxmlformats.org/officeDocument/2006/relationships/image" Target="../media/image6.png"/><Relationship Id="rId1908" Type="http://schemas.openxmlformats.org/officeDocument/2006/relationships/image" Target="../media/image7.png"/><Relationship Id="rId1909" Type="http://schemas.openxmlformats.org/officeDocument/2006/relationships/image" Target="../media/image8.png"/><Relationship Id="rId19010" Type="http://schemas.openxmlformats.org/officeDocument/2006/relationships/image" Target="../media/image9.png"/><Relationship Id="rId19011" Type="http://schemas.openxmlformats.org/officeDocument/2006/relationships/image" Target="../media/image10.png"/><Relationship Id="rId19012" Type="http://schemas.openxmlformats.org/officeDocument/2006/relationships/image" Target="../media/image11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1" Type="http://schemas.openxmlformats.org/officeDocument/2006/relationships/image" Target="../media/image3.png"/><Relationship Id="rId202" Type="http://schemas.openxmlformats.org/officeDocument/2006/relationships/image" Target="../media/image12.png"/><Relationship Id="rId2020" Type="http://schemas.openxmlformats.org/officeDocument/2006/relationships/image" Target="../media/image13.png"/><Relationship Id="rId2021" Type="http://schemas.openxmlformats.org/officeDocument/2006/relationships/image" Target="../media/image13.png"/><Relationship Id="rId2022" Type="http://schemas.openxmlformats.org/officeDocument/2006/relationships/image" Target="../media/image13.png"/><Relationship Id="rId2024" Type="http://schemas.openxmlformats.org/officeDocument/2006/relationships/image" Target="../media/image14.png"/><Relationship Id="rId2025" Type="http://schemas.openxmlformats.org/officeDocument/2006/relationships/image" Target="../media/image15.png"/><Relationship Id="rId2026" Type="http://schemas.openxmlformats.org/officeDocument/2006/relationships/image" Target="../media/image16.png"/><Relationship Id="rId2027" Type="http://schemas.openxmlformats.org/officeDocument/2006/relationships/image" Target="../media/image17.png"/><Relationship Id="rId2028" Type="http://schemas.openxmlformats.org/officeDocument/2006/relationships/image" Target="../media/image18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2" Type="http://schemas.openxmlformats.org/officeDocument/2006/relationships/image" Target="../media/image20.png"/><Relationship Id="rId303" Type="http://schemas.openxmlformats.org/officeDocument/2006/relationships/image" Target="../media/image21.png"/><Relationship Id="rId304" Type="http://schemas.openxmlformats.org/officeDocument/2006/relationships/image" Target="../media/image22.png"/><Relationship Id="rId305" Type="http://schemas.openxmlformats.org/officeDocument/2006/relationships/image" Target="../media/image23.png"/><Relationship Id="rId306" Type="http://schemas.openxmlformats.org/officeDocument/2006/relationships/image" Target="../media/image24.png"/><Relationship Id="rId307" Type="http://schemas.openxmlformats.org/officeDocument/2006/relationships/image" Target="../media/image25.png"/><Relationship Id="rId308" Type="http://schemas.openxmlformats.org/officeDocument/2006/relationships/image" Target="../media/image26.png"/><Relationship Id="rId309" Type="http://schemas.openxmlformats.org/officeDocument/2006/relationships/image" Target="../media/image27.png"/><Relationship Id="rId3010" Type="http://schemas.openxmlformats.org/officeDocument/2006/relationships/image" Target="../media/image28.png"/><Relationship Id="rId3011" Type="http://schemas.openxmlformats.org/officeDocument/2006/relationships/image" Target="../media/image29.png"/><Relationship Id="rId3012" Type="http://schemas.openxmlformats.org/officeDocument/2006/relationships/image" Target="../media/image2.png"/><Relationship Id="rId3013" Type="http://schemas.openxmlformats.org/officeDocument/2006/relationships/image" Target="../media/image30.png"/><Relationship Id="rId3014" Type="http://schemas.openxmlformats.org/officeDocument/2006/relationships/image" Target="../media/image31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1" Type="http://schemas.openxmlformats.org/officeDocument/2006/relationships/image" Target="../media/image30.png"/><Relationship Id="rId403" Type="http://schemas.openxmlformats.org/officeDocument/2006/relationships/image" Target="../media/image32.png"/><Relationship Id="rId404" Type="http://schemas.openxmlformats.org/officeDocument/2006/relationships/image" Target="../media/image33.png"/><Relationship Id="rId408" Type="http://schemas.openxmlformats.org/officeDocument/2006/relationships/image" Target="../media/image32.png"/><Relationship Id="rId409" Type="http://schemas.openxmlformats.org/officeDocument/2006/relationships/image" Target="../media/image34.png"/><Relationship Id="rId4013" Type="http://schemas.openxmlformats.org/officeDocument/2006/relationships/image" Target="../media/image32.png"/><Relationship Id="rId4014" Type="http://schemas.openxmlformats.org/officeDocument/2006/relationships/image" Target="../media/image34.png"/><Relationship Id="rId4021" Type="http://schemas.openxmlformats.org/officeDocument/2006/relationships/image" Target="../media/image35.png"/><Relationship Id="rId4022" Type="http://schemas.openxmlformats.org/officeDocument/2006/relationships/image" Target="../media/image35.png"/><Relationship Id="rId4023" Type="http://schemas.openxmlformats.org/officeDocument/2006/relationships/image" Target="../media/image36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1" Type="http://schemas.openxmlformats.org/officeDocument/2006/relationships/image" Target="../media/image30.png"/><Relationship Id="rId502" Type="http://schemas.openxmlformats.org/officeDocument/2006/relationships/image" Target="../media/image35.png"/><Relationship Id="rId503" Type="http://schemas.openxmlformats.org/officeDocument/2006/relationships/image" Target="../media/image35.png"/><Relationship Id="rId504" Type="http://schemas.openxmlformats.org/officeDocument/2006/relationships/image" Target="../media/image36.png"/><Relationship Id="rId508" Type="http://schemas.openxmlformats.org/officeDocument/2006/relationships/image" Target="../media/image37.png"/><Relationship Id="rId509" Type="http://schemas.openxmlformats.org/officeDocument/2006/relationships/image" Target="../media/image38.png"/><Relationship Id="rId5013" Type="http://schemas.openxmlformats.org/officeDocument/2006/relationships/image" Target="../media/image37.png"/><Relationship Id="rId5014" Type="http://schemas.openxmlformats.org/officeDocument/2006/relationships/image" Target="../media/image38.png"/><Relationship Id="rId5018" Type="http://schemas.openxmlformats.org/officeDocument/2006/relationships/image" Target="../media/image37.png"/><Relationship Id="rId5019" Type="http://schemas.openxmlformats.org/officeDocument/2006/relationships/image" Target="../media/image38.png"/><Relationship Id="rId5023" Type="http://schemas.openxmlformats.org/officeDocument/2006/relationships/image" Target="../media/image37.png"/><Relationship Id="rId5024" Type="http://schemas.openxmlformats.org/officeDocument/2006/relationships/image" Target="../media/image38.png"/><Relationship Id="rId5028" Type="http://schemas.openxmlformats.org/officeDocument/2006/relationships/image" Target="../media/image37.png"/><Relationship Id="rId5029" Type="http://schemas.openxmlformats.org/officeDocument/2006/relationships/image" Target="../media/image38.png"/><Relationship Id="rId5033" Type="http://schemas.openxmlformats.org/officeDocument/2006/relationships/image" Target="../media/image37.png"/><Relationship Id="rId5034" Type="http://schemas.openxmlformats.org/officeDocument/2006/relationships/image" Target="../media/image38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1" Type="http://schemas.openxmlformats.org/officeDocument/2006/relationships/image" Target="../media/image3.png"/><Relationship Id="rId602" Type="http://schemas.openxmlformats.org/officeDocument/2006/relationships/image" Target="../media/image13.png"/><Relationship Id="rId603" Type="http://schemas.openxmlformats.org/officeDocument/2006/relationships/image" Target="../media/image13.png"/><Relationship Id="rId604" Type="http://schemas.openxmlformats.org/officeDocument/2006/relationships/image" Target="../media/image13.png"/><Relationship Id="rId606" Type="http://schemas.openxmlformats.org/officeDocument/2006/relationships/image" Target="../media/image42.png"/><Relationship Id="rId607" Type="http://schemas.openxmlformats.org/officeDocument/2006/relationships/image" Target="../media/image41.png"/><Relationship Id="rId6010" Type="http://schemas.openxmlformats.org/officeDocument/2006/relationships/image" Target="../media/image42.png"/><Relationship Id="rId6011" Type="http://schemas.openxmlformats.org/officeDocument/2006/relationships/image" Target="../media/image44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2" Type="http://schemas.openxmlformats.org/officeDocument/2006/relationships/image" Target="../media/image40.png"/><Relationship Id="rId703" Type="http://schemas.openxmlformats.org/officeDocument/2006/relationships/image" Target="../media/image43.png"/><Relationship Id="rId704" Type="http://schemas.openxmlformats.org/officeDocument/2006/relationships/image" Target="../media/image39.png"/><Relationship Id="rId705" Type="http://schemas.openxmlformats.org/officeDocument/2006/relationships/image" Target="../media/image23.png"/><Relationship Id="rId706" Type="http://schemas.openxmlformats.org/officeDocument/2006/relationships/image" Target="../media/image24.png"/><Relationship Id="rId707" Type="http://schemas.openxmlformats.org/officeDocument/2006/relationships/image" Target="../media/image45.png"/><Relationship Id="rId708" Type="http://schemas.openxmlformats.org/officeDocument/2006/relationships/image" Target="../media/image26.png"/><Relationship Id="rId709" Type="http://schemas.openxmlformats.org/officeDocument/2006/relationships/image" Target="../media/image27.png"/><Relationship Id="rId7010" Type="http://schemas.openxmlformats.org/officeDocument/2006/relationships/image" Target="../media/image52.png"/><Relationship Id="rId7011" Type="http://schemas.openxmlformats.org/officeDocument/2006/relationships/image" Target="../media/image29.png"/><Relationship Id="rId7012" Type="http://schemas.openxmlformats.org/officeDocument/2006/relationships/image" Target="../media/image2.png"/><Relationship Id="rId7013" Type="http://schemas.openxmlformats.org/officeDocument/2006/relationships/image" Target="../media/image3.png"/><Relationship Id="rId7014" Type="http://schemas.openxmlformats.org/officeDocument/2006/relationships/image" Target="../media/image31.png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801" Type="http://schemas.openxmlformats.org/officeDocument/2006/relationships/image" Target="../media/image3.png"/><Relationship Id="rId804" Type="http://schemas.openxmlformats.org/officeDocument/2006/relationships/image" Target="../media/image57.png"/><Relationship Id="rId805" Type="http://schemas.openxmlformats.org/officeDocument/2006/relationships/image" Target="../media/image59.png"/><Relationship Id="rId806" Type="http://schemas.openxmlformats.org/officeDocument/2006/relationships/image" Target="../media/image48.png"/><Relationship Id="rId807" Type="http://schemas.openxmlformats.org/officeDocument/2006/relationships/image" Target="../media/image58.png"/><Relationship Id="rId808" Type="http://schemas.openxmlformats.org/officeDocument/2006/relationships/image" Target="../media/image19.png"/><Relationship Id="rId8025" Type="http://schemas.openxmlformats.org/officeDocument/2006/relationships/image" Target="../media/image61.png"/><Relationship Id="rId8026" Type="http://schemas.openxmlformats.org/officeDocument/2006/relationships/image" Target="../media/image61.png"/><Relationship Id="rId8027" Type="http://schemas.openxmlformats.org/officeDocument/2006/relationships/image" Target="../media/image49.png"/></Relationships>
</file>

<file path=ppt/slides/_rels/slide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901" Type="http://schemas.openxmlformats.org/officeDocument/2006/relationships/image" Target="../media/image30.png"/><Relationship Id="rId903" Type="http://schemas.openxmlformats.org/officeDocument/2006/relationships/image" Target="../media/image50.png"/><Relationship Id="rId907" Type="http://schemas.openxmlformats.org/officeDocument/2006/relationships/image" Target="../media/image50.png"/><Relationship Id="rId9011" Type="http://schemas.openxmlformats.org/officeDocument/2006/relationships/image" Target="../media/image50.png"/><Relationship Id="rId9015" Type="http://schemas.openxmlformats.org/officeDocument/2006/relationships/image" Target="../media/image50.png"/><Relationship Id="rId9019" Type="http://schemas.openxmlformats.org/officeDocument/2006/relationships/image" Target="../media/image46.png"/><Relationship Id="rId9020" Type="http://schemas.openxmlformats.org/officeDocument/2006/relationships/image" Target="../media/image47.png"/><Relationship Id="rId9021" Type="http://schemas.openxmlformats.org/officeDocument/2006/relationships/image" Target="../media/image88.png"/><Relationship Id="rId9028" Type="http://schemas.openxmlformats.org/officeDocument/2006/relationships/image" Target="../media/image35.png"/><Relationship Id="rId9029" Type="http://schemas.openxmlformats.org/officeDocument/2006/relationships/image" Target="../media/image35.png"/><Relationship Id="rId9030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01">
                </a:blip>
          <a:srcRect/>
          <a:stretch>
            <a:fillRect/>
          </a:stretch>
        </p:blipFill>
        <p:spPr>
          <a:xfrm rot="0" flipV="0" flipH="0">
            <a:off x="1333500" y="8991600"/>
            <a:ext cx="9791700" cy="190500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102">
                </a:blip>
          <a:srcRect/>
          <a:stretch>
            <a:fillRect/>
          </a:stretch>
        </p:blipFill>
        <p:spPr>
          <a:xfrm rot="0" flipV="0" flipH="0">
            <a:off x="609600" y="635000"/>
            <a:ext cx="825500" cy="825500"/>
          </a:xfrm>
          <a:prstGeom prst="rect">
            <a:avLst/>
          </a:prstGeom>
        </p:spPr>
      </p:pic>
      <p:pic>
        <p:nvPicPr>
          <p:cNvPr id="103" name="image 103"/>
          <p:cNvPicPr>
            <a:picLocks noChangeAspect="1"/>
          </p:cNvPicPr>
          <p:nvPr/>
        </p:nvPicPr>
        <p:blipFill>
          <a:blip r:embed="rId103">
                </a:blip>
          <a:srcRect/>
          <a:stretch>
            <a:fillRect/>
          </a:stretch>
        </p:blipFill>
        <p:spPr>
          <a:xfrm rot="0" flipV="0" flipH="0">
            <a:off x="22936200" y="12255500"/>
            <a:ext cx="825500" cy="825500"/>
          </a:xfrm>
          <a:prstGeom prst="rect">
            <a:avLst/>
          </a:prstGeom>
        </p:spPr>
      </p:pic>
      <p:grpSp>
        <p:nvGrpSpPr>
          <p:cNvPr id="104" name="组合 104"/>
          <p:cNvGrpSpPr/>
          <p:nvPr/>
        </p:nvGrpSpPr>
        <p:grpSpPr>
          <a:xfrm>
            <a:off x="13007578" y="2641599"/>
            <a:ext cx="10172700" cy="8432800"/>
            <a:chOff x="13007578" y="2641599"/>
            <a:chExt cx="10172700" cy="8432800"/>
          </a:xfrm>
        </p:grpSpPr>
        <p:pic>
          <p:nvPicPr>
            <p:cNvPr id="105" name="image 105"/>
            <p:cNvPicPr>
              <a:picLocks noChangeAspect="1"/>
            </p:cNvPicPr>
            <p:nvPr/>
          </p:nvPicPr>
          <p:blipFill>
            <a:blip r:embed="rId105">
                </a:blip>
            <a:srcRect/>
            <a:stretch>
              <a:fillRect/>
            </a:stretch>
          </p:blipFill>
          <p:spPr>
            <a:xfrm rot="0" flipV="0" flipH="0">
              <a:off x="13299678" y="2641599"/>
              <a:ext cx="9880600" cy="8153400"/>
            </a:xfrm>
            <a:prstGeom prst="rect">
              <a:avLst/>
            </a:prstGeom>
          </p:spPr>
        </p:pic>
        <p:pic>
          <p:nvPicPr>
            <p:cNvPr id="106" name="image 106"/>
            <p:cNvPicPr>
              <a:picLocks noChangeAspect="1"/>
            </p:cNvPicPr>
            <p:nvPr/>
          </p:nvPicPr>
          <p:blipFill>
            <a:blip r:embed="rId106">
                </a:blip>
            <a:srcRect/>
            <a:stretch>
              <a:fillRect/>
            </a:stretch>
          </p:blipFill>
          <p:spPr>
            <a:xfrm rot="0" flipV="0" flipH="0">
              <a:off x="15052278" y="6388100"/>
              <a:ext cx="6451600" cy="3124200"/>
            </a:xfrm>
            <a:prstGeom prst="rect">
              <a:avLst/>
            </a:prstGeom>
          </p:spPr>
        </p:pic>
        <p:pic>
          <p:nvPicPr>
            <p:cNvPr id="107" name="image 107"/>
            <p:cNvPicPr>
              <a:picLocks noChangeAspect="1"/>
            </p:cNvPicPr>
            <p:nvPr/>
          </p:nvPicPr>
          <p:blipFill>
            <a:blip r:embed="rId107">
                </a:blip>
            <a:srcRect/>
            <a:stretch>
              <a:fillRect/>
            </a:stretch>
          </p:blipFill>
          <p:spPr>
            <a:xfrm rot="0" flipV="0" flipH="0">
              <a:off x="17211278" y="6908800"/>
              <a:ext cx="2070100" cy="2070100"/>
            </a:xfrm>
            <a:prstGeom prst="rect">
              <a:avLst/>
            </a:prstGeom>
          </p:spPr>
        </p:pic>
        <p:pic>
          <p:nvPicPr>
            <p:cNvPr id="108" name="image 108"/>
            <p:cNvPicPr>
              <a:picLocks noChangeAspect="1"/>
            </p:cNvPicPr>
            <p:nvPr/>
          </p:nvPicPr>
          <p:blipFill>
            <a:blip r:embed="rId108">
                </a:blip>
            <a:srcRect/>
            <a:stretch>
              <a:fillRect/>
            </a:stretch>
          </p:blipFill>
          <p:spPr>
            <a:xfrm rot="0" flipV="0" flipH="0">
              <a:off x="15052278" y="4305300"/>
              <a:ext cx="6451600" cy="3136900"/>
            </a:xfrm>
            <a:prstGeom prst="rect">
              <a:avLst/>
            </a:prstGeom>
          </p:spPr>
        </p:pic>
        <p:pic>
          <p:nvPicPr>
            <p:cNvPr id="109" name="image 109"/>
            <p:cNvPicPr>
              <a:picLocks noChangeAspect="1"/>
            </p:cNvPicPr>
            <p:nvPr/>
          </p:nvPicPr>
          <p:blipFill>
            <a:blip r:embed="rId109">
                </a:blip>
            <a:srcRect/>
            <a:stretch>
              <a:fillRect/>
            </a:stretch>
          </p:blipFill>
          <p:spPr>
            <a:xfrm rot="0" flipV="0" flipH="0">
              <a:off x="17211278" y="4838700"/>
              <a:ext cx="2070100" cy="2070100"/>
            </a:xfrm>
            <a:prstGeom prst="rect">
              <a:avLst/>
            </a:prstGeom>
          </p:spPr>
        </p:pic>
        <p:pic>
          <p:nvPicPr>
            <p:cNvPr id="1010" name="image 1010"/>
            <p:cNvPicPr>
              <a:picLocks noChangeAspect="1"/>
            </p:cNvPicPr>
            <p:nvPr/>
          </p:nvPicPr>
          <p:blipFill>
            <a:blip r:embed="rId1010">
                </a:blip>
            <a:srcRect/>
            <a:stretch>
              <a:fillRect/>
            </a:stretch>
          </p:blipFill>
          <p:spPr>
            <a:xfrm rot="0" flipV="0" flipH="0">
              <a:off x="13007578" y="10045700"/>
              <a:ext cx="1054100" cy="1028700"/>
            </a:xfrm>
            <a:prstGeom prst="rect">
              <a:avLst/>
            </a:prstGeom>
          </p:spPr>
        </p:pic>
        <p:pic>
          <p:nvPicPr>
            <p:cNvPr id="1011" name="image 1011"/>
            <p:cNvPicPr>
              <a:picLocks noChangeAspect="1"/>
            </p:cNvPicPr>
            <p:nvPr/>
          </p:nvPicPr>
          <p:blipFill>
            <a:blip r:embed="rId1011">
                </a:blip>
            <a:srcRect/>
            <a:stretch>
              <a:fillRect/>
            </a:stretch>
          </p:blipFill>
          <p:spPr>
            <a:xfrm rot="0" flipV="0" flipH="0">
              <a:off x="13248878" y="10071100"/>
              <a:ext cx="812800" cy="1003300"/>
            </a:xfrm>
            <a:prstGeom prst="rect">
              <a:avLst/>
            </a:prstGeom>
          </p:spPr>
        </p:pic>
        <p:pic>
          <p:nvPicPr>
            <p:cNvPr id="1012" name="image 1012"/>
            <p:cNvPicPr>
              <a:picLocks noChangeAspect="1"/>
            </p:cNvPicPr>
            <p:nvPr/>
          </p:nvPicPr>
          <p:blipFill>
            <a:blip r:embed="rId1012">
                </a:blip>
            <a:srcRect/>
            <a:stretch>
              <a:fillRect/>
            </a:stretch>
          </p:blipFill>
          <p:spPr>
            <a:xfrm rot="0" flipV="0" flipH="0">
              <a:off x="13007578" y="10020300"/>
              <a:ext cx="825500" cy="1028700"/>
            </a:xfrm>
            <a:prstGeom prst="rect">
              <a:avLst/>
            </a:prstGeom>
          </p:spPr>
        </p:pic>
      </p:grpSp>
      <p:grpSp>
        <p:nvGrpSpPr>
          <p:cNvPr id="1013" name="组合 1013"/>
          <p:cNvGrpSpPr/>
          <p:nvPr/>
        </p:nvGrpSpPr>
        <p:grpSpPr>
          <a:xfrm>
            <a:off x="1348978" y="3673326"/>
            <a:ext cx="11658600" cy="4411926"/>
            <a:chOff x="1348978" y="3673326"/>
            <a:chExt cx="11658600" cy="4411926"/>
          </a:xfrm>
        </p:grpSpPr>
        <p:sp>
          <p:nvSpPr>
            <p:cNvPr id="1014" name="Object 1014"/>
            <p:cNvSpPr txBox="1"/>
            <p:nvPr/>
          </p:nvSpPr>
          <p:spPr>
            <a:xfrm>
              <a:off x="1247378" y="3597126"/>
              <a:ext cx="11912600" cy="3784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97500"/>
                </a:lnSpc>
              </a:pPr>
              <a:r>
                <a:rPr sz="12800" i="0" b="0" dirty="0" smtClean="0" lang="zh-CN">
                  <a:solidFill>
                    <a:srgbClr val="333333"/>
                  </a:solidFill>
                  <a:latin typeface="Reeji-CloudZongYi-GB-Regular"/>
                  <a:ea typeface="Reeji-CloudZongYi-GB-Regular"/>
                </a:rPr>
                <a:t>稿定设计</a:t>
              </a:r>
              <a:endParaRPr lang="zh-CN" altLang="en-US" sz="12800"/>
            </a:p>
            <a:p>
              <a:pPr algn="l">
                <a:lnSpc>
                  <a:spcPct val="97500"/>
                </a:lnSpc>
              </a:pPr>
              <a:r>
                <a:rPr sz="12800" i="0" b="0" dirty="0" smtClean="0" lang="zh-CN">
                  <a:solidFill>
                    <a:srgbClr val="333333"/>
                  </a:solidFill>
                  <a:latin typeface="Reeji-CloudZongYi-GB-Regular"/>
                  <a:ea typeface="Reeji-CloudZongYi-GB-Regular"/>
                </a:rPr>
                <a:t>抖音运营方案</a:t>
              </a:r>
              <a:endParaRPr lang="zh-CN" altLang="en-US"/>
            </a:p>
          </p:txBody>
        </p:sp>
        <p:sp>
          <p:nvSpPr>
            <p:cNvPr id="1015" name="Object 1015"/>
            <p:cNvSpPr txBox="1"/>
            <p:nvPr/>
          </p:nvSpPr>
          <p:spPr>
            <a:xfrm>
              <a:off x="1247378" y="7374052"/>
              <a:ext cx="11912600" cy="63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74166"/>
                </a:lnSpc>
              </a:pPr>
              <a:r>
                <a:rPr sz="56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Tiktok operation plan</a:t>
              </a:r>
              <a:endParaRPr lang="zh-CN" altLang="en-US"/>
            </a:p>
          </p:txBody>
        </p:sp>
      </p:grpSp>
      <p:grpSp>
        <p:nvGrpSpPr>
          <p:cNvPr id="1016" name="组合 1016"/>
          <p:cNvGrpSpPr/>
          <p:nvPr/>
        </p:nvGrpSpPr>
        <p:grpSpPr>
          <a:xfrm>
            <a:off x="1348978" y="9884168"/>
            <a:ext cx="6591300" cy="1384300"/>
            <a:chOff x="1348978" y="9884168"/>
            <a:chExt cx="6591300" cy="1384300"/>
          </a:xfrm>
        </p:grpSpPr>
        <p:sp>
          <p:nvSpPr>
            <p:cNvPr id="1017" name="Object 1017"/>
            <p:cNvSpPr txBox="1"/>
            <p:nvPr/>
          </p:nvSpPr>
          <p:spPr>
            <a:xfrm>
              <a:off x="1247378" y="9807968"/>
              <a:ext cx="68453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运营：高小定</a:t>
              </a:r>
              <a:endParaRPr lang="zh-CN" altLang="en-US"/>
            </a:p>
          </p:txBody>
        </p:sp>
        <p:sp>
          <p:nvSpPr>
            <p:cNvPr id="1018" name="Object 1018"/>
            <p:cNvSpPr txBox="1"/>
            <p:nvPr/>
          </p:nvSpPr>
          <p:spPr>
            <a:xfrm>
              <a:off x="1247378" y="10582668"/>
              <a:ext cx="52578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2020.5.7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image 1001"/>
          <p:cNvPicPr>
            <a:picLocks noChangeAspect="1"/>
          </p:cNvPicPr>
          <p:nvPr/>
        </p:nvPicPr>
        <p:blipFill>
          <a:blip r:embed="rId1001">
                </a:blip>
          <a:srcRect/>
          <a:stretch>
            <a:fillRect/>
          </a:stretch>
        </p:blipFill>
        <p:spPr>
          <a:xfrm rot="0" flipV="0" flipH="0">
            <a:off x="22936200" y="12255500"/>
            <a:ext cx="825500" cy="825500"/>
          </a:xfrm>
          <a:prstGeom prst="rect">
            <a:avLst/>
          </a:prstGeom>
        </p:spPr>
      </p:pic>
      <p:sp>
        <p:nvSpPr>
          <p:cNvPr id="1002" name="Object 1002"/>
          <p:cNvSpPr txBox="1"/>
          <p:nvPr/>
        </p:nvSpPr>
        <p:spPr>
          <a:xfrm>
            <a:off x="5727700" y="7333596"/>
            <a:ext cx="12928600" cy="762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5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业务目标： 1000000+</a:t>
            </a:r>
            <a:endParaRPr lang="zh-CN" altLang="en-US"/>
          </a:p>
        </p:txBody>
      </p:sp>
      <p:grpSp>
        <p:nvGrpSpPr>
          <p:cNvPr id="1003" name="组合 1003"/>
          <p:cNvGrpSpPr/>
          <p:nvPr/>
        </p:nvGrpSpPr>
        <p:grpSpPr>
          <a:xfrm>
            <a:off x="10642600" y="3964330"/>
            <a:ext cx="3098800" cy="2895600"/>
            <a:chOff x="10642600" y="3964330"/>
            <a:chExt cx="3098800" cy="2895600"/>
          </a:xfrm>
        </p:grpSpPr>
        <p:pic>
          <p:nvPicPr>
            <p:cNvPr id="1004" name="image 1004"/>
            <p:cNvPicPr>
              <a:picLocks noChangeAspect="1"/>
            </p:cNvPicPr>
            <p:nvPr/>
          </p:nvPicPr>
          <p:blipFill>
            <a:blip r:embed="rId1004">
                </a:blip>
            <a:srcRect/>
            <a:stretch>
              <a:fillRect/>
            </a:stretch>
          </p:blipFill>
          <p:spPr>
            <a:xfrm rot="0" flipV="0" flipH="0">
              <a:off x="10642600" y="5437530"/>
              <a:ext cx="2997200" cy="1422400"/>
            </a:xfrm>
            <a:prstGeom prst="rect">
              <a:avLst/>
            </a:prstGeom>
          </p:spPr>
        </p:pic>
        <p:pic>
          <p:nvPicPr>
            <p:cNvPr id="1005" name="image 1005"/>
            <p:cNvPicPr>
              <a:picLocks noChangeAspect="1"/>
            </p:cNvPicPr>
            <p:nvPr/>
          </p:nvPicPr>
          <p:blipFill>
            <a:blip r:embed="rId1005">
                </a:blip>
            <a:srcRect/>
            <a:stretch>
              <a:fillRect/>
            </a:stretch>
          </p:blipFill>
          <p:spPr>
            <a:xfrm rot="0" flipV="0" flipH="0">
              <a:off x="12293600" y="4205630"/>
              <a:ext cx="1447800" cy="977900"/>
            </a:xfrm>
            <a:prstGeom prst="rect">
              <a:avLst/>
            </a:prstGeom>
          </p:spPr>
        </p:pic>
        <p:pic>
          <p:nvPicPr>
            <p:cNvPr id="1006" name="image 1006"/>
            <p:cNvPicPr>
              <a:picLocks noChangeAspect="1"/>
            </p:cNvPicPr>
            <p:nvPr/>
          </p:nvPicPr>
          <p:blipFill>
            <a:blip r:embed="rId1006">
                </a:blip>
            <a:srcRect/>
            <a:stretch>
              <a:fillRect/>
            </a:stretch>
          </p:blipFill>
          <p:spPr>
            <a:xfrm rot="0" flipV="0" flipH="0">
              <a:off x="12052300" y="3964330"/>
              <a:ext cx="1447800" cy="1676400"/>
            </a:xfrm>
            <a:prstGeom prst="rect">
              <a:avLst/>
            </a:prstGeom>
          </p:spPr>
        </p:pic>
        <p:pic>
          <p:nvPicPr>
            <p:cNvPr id="1007" name="image 1007"/>
            <p:cNvPicPr>
              <a:picLocks noChangeAspect="1"/>
            </p:cNvPicPr>
            <p:nvPr/>
          </p:nvPicPr>
          <p:blipFill>
            <a:blip r:embed="rId1007">
                </a:blip>
            <a:srcRect/>
            <a:stretch>
              <a:fillRect/>
            </a:stretch>
          </p:blipFill>
          <p:spPr>
            <a:xfrm rot="0" flipV="0" flipH="0">
              <a:off x="12065000" y="5742330"/>
              <a:ext cx="165100" cy="152400"/>
            </a:xfrm>
            <a:prstGeom prst="rect">
              <a:avLst/>
            </a:prstGeom>
          </p:spPr>
        </p:pic>
        <p:pic>
          <p:nvPicPr>
            <p:cNvPr id="1008" name="image 1008"/>
            <p:cNvPicPr>
              <a:picLocks noChangeAspect="1"/>
            </p:cNvPicPr>
            <p:nvPr/>
          </p:nvPicPr>
          <p:blipFill>
            <a:blip r:embed="rId1008">
                </a:blip>
            <a:srcRect/>
            <a:stretch>
              <a:fillRect/>
            </a:stretch>
          </p:blipFill>
          <p:spPr>
            <a:xfrm rot="0" flipV="0" flipH="0">
              <a:off x="12065000" y="6123330"/>
              <a:ext cx="165100" cy="152400"/>
            </a:xfrm>
            <a:prstGeom prst="rect">
              <a:avLst/>
            </a:prstGeom>
          </p:spPr>
        </p:pic>
        <p:pic>
          <p:nvPicPr>
            <p:cNvPr id="1009" name="image 1009"/>
            <p:cNvPicPr>
              <a:picLocks noChangeAspect="1"/>
            </p:cNvPicPr>
            <p:nvPr/>
          </p:nvPicPr>
          <p:blipFill>
            <a:blip r:embed="rId1009">
                </a:blip>
            <a:srcRect/>
            <a:stretch>
              <a:fillRect/>
            </a:stretch>
          </p:blipFill>
          <p:spPr>
            <a:xfrm rot="0" flipV="0" flipH="0">
              <a:off x="12255500" y="6123330"/>
              <a:ext cx="152400" cy="152400"/>
            </a:xfrm>
            <a:prstGeom prst="rect">
              <a:avLst/>
            </a:prstGeom>
          </p:spPr>
        </p:pic>
        <p:pic>
          <p:nvPicPr>
            <p:cNvPr id="10010" name="image 10010"/>
            <p:cNvPicPr>
              <a:picLocks noChangeAspect="1"/>
            </p:cNvPicPr>
            <p:nvPr/>
          </p:nvPicPr>
          <p:blipFill>
            <a:blip r:embed="rId10010">
                </a:blip>
            <a:srcRect/>
            <a:stretch>
              <a:fillRect/>
            </a:stretch>
          </p:blipFill>
          <p:spPr>
            <a:xfrm rot="0" flipV="0" flipH="0">
              <a:off x="12446000" y="6123330"/>
              <a:ext cx="152400" cy="152400"/>
            </a:xfrm>
            <a:prstGeom prst="rect">
              <a:avLst/>
            </a:prstGeom>
          </p:spPr>
        </p:pic>
        <p:pic>
          <p:nvPicPr>
            <p:cNvPr id="10011" name="image 10011"/>
            <p:cNvPicPr>
              <a:picLocks noChangeAspect="1"/>
            </p:cNvPicPr>
            <p:nvPr/>
          </p:nvPicPr>
          <p:blipFill>
            <a:blip r:embed="rId10011">
                </a:blip>
            <a:srcRect/>
            <a:stretch>
              <a:fillRect/>
            </a:stretch>
          </p:blipFill>
          <p:spPr>
            <a:xfrm rot="0" flipV="0" flipH="0">
              <a:off x="12065000" y="6491630"/>
              <a:ext cx="165100" cy="165100"/>
            </a:xfrm>
            <a:prstGeom prst="rect">
              <a:avLst/>
            </a:prstGeom>
          </p:spPr>
        </p:pic>
        <p:pic>
          <p:nvPicPr>
            <p:cNvPr id="10012" name="image 10012"/>
            <p:cNvPicPr>
              <a:picLocks noChangeAspect="1"/>
            </p:cNvPicPr>
            <p:nvPr/>
          </p:nvPicPr>
          <p:blipFill>
            <a:blip r:embed="rId10012">
                </a:blip>
            <a:srcRect/>
            <a:stretch>
              <a:fillRect/>
            </a:stretch>
          </p:blipFill>
          <p:spPr>
            <a:xfrm rot="0" flipV="0" flipH="0">
              <a:off x="12255500" y="6491630"/>
              <a:ext cx="152400" cy="165100"/>
            </a:xfrm>
            <a:prstGeom prst="rect">
              <a:avLst/>
            </a:prstGeom>
          </p:spPr>
        </p:pic>
        <p:pic>
          <p:nvPicPr>
            <p:cNvPr id="10013" name="image 10013"/>
            <p:cNvPicPr>
              <a:picLocks noChangeAspect="1"/>
            </p:cNvPicPr>
            <p:nvPr/>
          </p:nvPicPr>
          <p:blipFill>
            <a:blip r:embed="rId10013">
                </a:blip>
            <a:srcRect/>
            <a:stretch>
              <a:fillRect/>
            </a:stretch>
          </p:blipFill>
          <p:spPr>
            <a:xfrm rot="0" flipV="0" flipH="0">
              <a:off x="12446000" y="6491630"/>
              <a:ext cx="152400" cy="165100"/>
            </a:xfrm>
            <a:prstGeom prst="rect">
              <a:avLst/>
            </a:prstGeom>
          </p:spPr>
        </p:pic>
        <p:pic>
          <p:nvPicPr>
            <p:cNvPr id="10014" name="image 10014"/>
            <p:cNvPicPr>
              <a:picLocks noChangeAspect="1"/>
            </p:cNvPicPr>
            <p:nvPr/>
          </p:nvPicPr>
          <p:blipFill>
            <a:blip r:embed="rId10014">
                </a:blip>
            <a:srcRect/>
            <a:stretch>
              <a:fillRect/>
            </a:stretch>
          </p:blipFill>
          <p:spPr>
            <a:xfrm rot="0" flipV="0" flipH="0">
              <a:off x="12636500" y="6491630"/>
              <a:ext cx="152400" cy="165100"/>
            </a:xfrm>
            <a:prstGeom prst="rect">
              <a:avLst/>
            </a:prstGeom>
          </p:spPr>
        </p:pic>
        <p:pic>
          <p:nvPicPr>
            <p:cNvPr id="10015" name="image 10015"/>
            <p:cNvPicPr>
              <a:picLocks noChangeAspect="1"/>
            </p:cNvPicPr>
            <p:nvPr/>
          </p:nvPicPr>
          <p:blipFill>
            <a:blip r:embed="rId10015">
                </a:blip>
            <a:srcRect/>
            <a:stretch>
              <a:fillRect/>
            </a:stretch>
          </p:blipFill>
          <p:spPr>
            <a:xfrm rot="0" flipV="0" flipH="0">
              <a:off x="12827000" y="6491630"/>
              <a:ext cx="152400" cy="165100"/>
            </a:xfrm>
            <a:prstGeom prst="rect">
              <a:avLst/>
            </a:prstGeom>
          </p:spPr>
        </p:pic>
        <p:pic>
          <p:nvPicPr>
            <p:cNvPr id="10016" name="image 10016"/>
            <p:cNvPicPr>
              <a:picLocks noChangeAspect="1"/>
            </p:cNvPicPr>
            <p:nvPr/>
          </p:nvPicPr>
          <p:blipFill>
            <a:blip r:embed="rId10016">
                </a:blip>
            <a:srcRect/>
            <a:stretch>
              <a:fillRect/>
            </a:stretch>
          </p:blipFill>
          <p:spPr>
            <a:xfrm rot="0" flipV="0" flipH="0">
              <a:off x="12065000" y="5932830"/>
              <a:ext cx="165100" cy="152400"/>
            </a:xfrm>
            <a:prstGeom prst="rect">
              <a:avLst/>
            </a:prstGeom>
          </p:spPr>
        </p:pic>
        <p:pic>
          <p:nvPicPr>
            <p:cNvPr id="10017" name="image 10017"/>
            <p:cNvPicPr>
              <a:picLocks noChangeAspect="1"/>
            </p:cNvPicPr>
            <p:nvPr/>
          </p:nvPicPr>
          <p:blipFill>
            <a:blip r:embed="rId10017">
                </a:blip>
            <a:srcRect/>
            <a:stretch>
              <a:fillRect/>
            </a:stretch>
          </p:blipFill>
          <p:spPr>
            <a:xfrm rot="0" flipV="0" flipH="0">
              <a:off x="12255500" y="5932830"/>
              <a:ext cx="152400" cy="152400"/>
            </a:xfrm>
            <a:prstGeom prst="rect">
              <a:avLst/>
            </a:prstGeom>
          </p:spPr>
        </p:pic>
        <p:pic>
          <p:nvPicPr>
            <p:cNvPr id="10018" name="image 10018"/>
            <p:cNvPicPr>
              <a:picLocks noChangeAspect="1"/>
            </p:cNvPicPr>
            <p:nvPr/>
          </p:nvPicPr>
          <p:blipFill>
            <a:blip r:embed="rId10018">
                </a:blip>
            <a:srcRect/>
            <a:stretch>
              <a:fillRect/>
            </a:stretch>
          </p:blipFill>
          <p:spPr>
            <a:xfrm rot="0" flipV="0" flipH="0">
              <a:off x="12065000" y="6301130"/>
              <a:ext cx="165100" cy="165100"/>
            </a:xfrm>
            <a:prstGeom prst="rect">
              <a:avLst/>
            </a:prstGeom>
          </p:spPr>
        </p:pic>
        <p:pic>
          <p:nvPicPr>
            <p:cNvPr id="10019" name="image 10019"/>
            <p:cNvPicPr>
              <a:picLocks noChangeAspect="1"/>
            </p:cNvPicPr>
            <p:nvPr/>
          </p:nvPicPr>
          <p:blipFill>
            <a:blip r:embed="rId10019">
                </a:blip>
            <a:srcRect/>
            <a:stretch>
              <a:fillRect/>
            </a:stretch>
          </p:blipFill>
          <p:spPr>
            <a:xfrm rot="0" flipV="0" flipH="0">
              <a:off x="12255500" y="6301130"/>
              <a:ext cx="152400" cy="165100"/>
            </a:xfrm>
            <a:prstGeom prst="rect">
              <a:avLst/>
            </a:prstGeom>
          </p:spPr>
        </p:pic>
        <p:pic>
          <p:nvPicPr>
            <p:cNvPr id="10020" name="image 10020"/>
            <p:cNvPicPr>
              <a:picLocks noChangeAspect="1"/>
            </p:cNvPicPr>
            <p:nvPr/>
          </p:nvPicPr>
          <p:blipFill>
            <a:blip r:embed="rId10020">
                </a:blip>
            <a:srcRect/>
            <a:stretch>
              <a:fillRect/>
            </a:stretch>
          </p:blipFill>
          <p:spPr>
            <a:xfrm rot="0" flipV="0" flipH="0">
              <a:off x="12446000" y="6301130"/>
              <a:ext cx="152400" cy="165100"/>
            </a:xfrm>
            <a:prstGeom prst="rect">
              <a:avLst/>
            </a:prstGeom>
          </p:spPr>
        </p:pic>
        <p:pic>
          <p:nvPicPr>
            <p:cNvPr id="10021" name="image 10021"/>
            <p:cNvPicPr>
              <a:picLocks noChangeAspect="1"/>
            </p:cNvPicPr>
            <p:nvPr/>
          </p:nvPicPr>
          <p:blipFill>
            <a:blip r:embed="rId10021">
                </a:blip>
            <a:srcRect/>
            <a:stretch>
              <a:fillRect/>
            </a:stretch>
          </p:blipFill>
          <p:spPr>
            <a:xfrm rot="0" flipV="0" flipH="0">
              <a:off x="12636500" y="6301130"/>
              <a:ext cx="152400" cy="165100"/>
            </a:xfrm>
            <a:prstGeom prst="rect">
              <a:avLst/>
            </a:prstGeom>
          </p:spPr>
        </p:pic>
      </p:grpSp>
      <p:grpSp>
        <p:nvGrpSpPr>
          <p:cNvPr id="10022" name="组合 10022"/>
          <p:cNvGrpSpPr/>
          <p:nvPr/>
        </p:nvGrpSpPr>
        <p:grpSpPr>
          <a:xfrm>
            <a:off x="17126461" y="10447478"/>
            <a:ext cx="3059676" cy="1080436"/>
            <a:chOff x="17126461" y="10447478"/>
            <a:chExt cx="3059676" cy="1080436"/>
          </a:xfrm>
        </p:grpSpPr>
        <p:sp>
          <p:nvSpPr>
            <p:cNvPr id="10023" name="Object 10023"/>
            <p:cNvSpPr txBox="1"/>
            <p:nvPr/>
          </p:nvSpPr>
          <p:spPr>
            <a:xfrm>
              <a:off x="17138138" y="10371278"/>
              <a:ext cx="30480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简单化</a:t>
              </a:r>
              <a:endParaRPr lang="zh-CN" altLang="en-US"/>
            </a:p>
          </p:txBody>
        </p:sp>
        <p:sp>
          <p:nvSpPr>
            <p:cNvPr id="10024" name="Object 10024"/>
            <p:cNvSpPr txBox="1"/>
            <p:nvPr/>
          </p:nvSpPr>
          <p:spPr>
            <a:xfrm>
              <a:off x="17126461" y="11019915"/>
              <a:ext cx="3048000" cy="431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Be simplistic</a:t>
              </a:r>
              <a:endParaRPr lang="zh-CN" altLang="en-US"/>
            </a:p>
          </p:txBody>
        </p:sp>
      </p:grpSp>
      <p:grpSp>
        <p:nvGrpSpPr>
          <p:cNvPr id="10025" name="组合 10025"/>
          <p:cNvGrpSpPr/>
          <p:nvPr/>
        </p:nvGrpSpPr>
        <p:grpSpPr>
          <a:xfrm>
            <a:off x="9334500" y="10447478"/>
            <a:ext cx="5715000" cy="1079444"/>
            <a:chOff x="9334500" y="10447478"/>
            <a:chExt cx="5715000" cy="1079444"/>
          </a:xfrm>
        </p:grpSpPr>
        <p:sp>
          <p:nvSpPr>
            <p:cNvPr id="10026" name="Object 10026"/>
            <p:cNvSpPr txBox="1"/>
            <p:nvPr/>
          </p:nvSpPr>
          <p:spPr>
            <a:xfrm>
              <a:off x="10668000" y="10371278"/>
              <a:ext cx="30480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个性化</a:t>
              </a:r>
              <a:endParaRPr lang="zh-CN" altLang="en-US"/>
            </a:p>
          </p:txBody>
        </p:sp>
        <p:sp>
          <p:nvSpPr>
            <p:cNvPr id="10027" name="Object 10027"/>
            <p:cNvSpPr txBox="1"/>
            <p:nvPr/>
          </p:nvSpPr>
          <p:spPr>
            <a:xfrm>
              <a:off x="9334500" y="11018923"/>
              <a:ext cx="5715000" cy="431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Individualization</a:t>
              </a:r>
              <a:endParaRPr lang="zh-CN" altLang="en-US"/>
            </a:p>
          </p:txBody>
        </p:sp>
      </p:grpSp>
      <p:grpSp>
        <p:nvGrpSpPr>
          <p:cNvPr id="10028" name="组合 10028"/>
          <p:cNvGrpSpPr/>
          <p:nvPr/>
        </p:nvGrpSpPr>
        <p:grpSpPr>
          <a:xfrm>
            <a:off x="3672676" y="10447478"/>
            <a:ext cx="4486681" cy="1080382"/>
            <a:chOff x="3672676" y="10447478"/>
            <a:chExt cx="4486681" cy="1080382"/>
          </a:xfrm>
        </p:grpSpPr>
        <p:sp>
          <p:nvSpPr>
            <p:cNvPr id="10029" name="Object 10029"/>
            <p:cNvSpPr txBox="1"/>
            <p:nvPr/>
          </p:nvSpPr>
          <p:spPr>
            <a:xfrm>
              <a:off x="4392017" y="10371278"/>
              <a:ext cx="30480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年轻化</a:t>
              </a:r>
              <a:endParaRPr lang="zh-CN" altLang="en-US"/>
            </a:p>
          </p:txBody>
        </p:sp>
        <p:sp>
          <p:nvSpPr>
            <p:cNvPr id="10030" name="Object 10030"/>
            <p:cNvSpPr txBox="1"/>
            <p:nvPr/>
          </p:nvSpPr>
          <p:spPr>
            <a:xfrm>
              <a:off x="3672676" y="11019861"/>
              <a:ext cx="4486681" cy="431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Be younger</a:t>
              </a:r>
              <a:endParaRPr lang="zh-CN" altLang="en-US"/>
            </a:p>
          </p:txBody>
        </p:sp>
      </p:grpSp>
      <p:grpSp>
        <p:nvGrpSpPr>
          <p:cNvPr id="10031" name="组合 10031"/>
          <p:cNvGrpSpPr/>
          <p:nvPr/>
        </p:nvGrpSpPr>
        <p:grpSpPr>
          <a:xfrm>
            <a:off x="1770459" y="1501014"/>
            <a:ext cx="7467600" cy="1905793"/>
            <a:chOff x="1770459" y="1501014"/>
            <a:chExt cx="7467600" cy="1905793"/>
          </a:xfrm>
        </p:grpSpPr>
        <p:sp>
          <p:nvSpPr>
            <p:cNvPr id="10032" name="Object 10032"/>
            <p:cNvSpPr txBox="1"/>
            <p:nvPr/>
          </p:nvSpPr>
          <p:spPr>
            <a:xfrm>
              <a:off x="1668859" y="1424814"/>
              <a:ext cx="7721600" cy="1244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82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营销目标</a:t>
              </a:r>
              <a:endParaRPr lang="zh-CN" altLang="en-US"/>
            </a:p>
          </p:txBody>
        </p:sp>
        <p:sp>
          <p:nvSpPr>
            <p:cNvPr id="10033" name="Object 10033"/>
            <p:cNvSpPr txBox="1"/>
            <p:nvPr/>
          </p:nvSpPr>
          <p:spPr>
            <a:xfrm>
              <a:off x="1668859" y="2632108"/>
              <a:ext cx="6451600" cy="6984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Marketing objectives</a:t>
              </a:r>
              <a:endParaRPr lang="zh-CN" altLang="en-US"/>
            </a:p>
          </p:txBody>
        </p:sp>
      </p:grpSp>
      <p:grpSp>
        <p:nvGrpSpPr>
          <p:cNvPr id="10034" name="组合 10034"/>
          <p:cNvGrpSpPr/>
          <p:nvPr/>
        </p:nvGrpSpPr>
        <p:grpSpPr>
          <a:xfrm>
            <a:off x="22567900" y="1409700"/>
            <a:ext cx="1181100" cy="355600"/>
            <a:chOff x="22567900" y="1409700"/>
            <a:chExt cx="1181100" cy="355600"/>
          </a:xfrm>
        </p:grpSpPr>
        <p:pic>
          <p:nvPicPr>
            <p:cNvPr id="10035" name="image 10035"/>
            <p:cNvPicPr>
              <a:picLocks noChangeAspect="1"/>
            </p:cNvPicPr>
            <p:nvPr/>
          </p:nvPicPr>
          <p:blipFill>
            <a:blip r:embed="rId10035">
                </a:blip>
            <a:srcRect/>
            <a:stretch>
              <a:fillRect/>
            </a:stretch>
          </p:blipFill>
          <p:spPr>
            <a:xfrm rot="0" flipV="0" flipH="0">
              <a:off x="22567900" y="1409700"/>
              <a:ext cx="355600" cy="355600"/>
            </a:xfrm>
            <a:prstGeom prst="rect">
              <a:avLst/>
            </a:prstGeom>
          </p:spPr>
        </p:pic>
        <p:pic>
          <p:nvPicPr>
            <p:cNvPr id="10036" name="image 10036"/>
            <p:cNvPicPr>
              <a:picLocks noChangeAspect="1"/>
            </p:cNvPicPr>
            <p:nvPr/>
          </p:nvPicPr>
          <p:blipFill>
            <a:blip r:embed="rId10036">
                </a:blip>
            <a:srcRect/>
            <a:stretch>
              <a:fillRect/>
            </a:stretch>
          </p:blipFill>
          <p:spPr>
            <a:xfrm rot="0" flipV="0" flipH="0">
              <a:off x="22974300" y="1409700"/>
              <a:ext cx="355600" cy="355600"/>
            </a:xfrm>
            <a:prstGeom prst="rect">
              <a:avLst/>
            </a:prstGeom>
          </p:spPr>
        </p:pic>
        <p:pic>
          <p:nvPicPr>
            <p:cNvPr id="10037" name="image 10037"/>
            <p:cNvPicPr>
              <a:picLocks noChangeAspect="1"/>
            </p:cNvPicPr>
            <p:nvPr/>
          </p:nvPicPr>
          <p:blipFill>
            <a:blip r:embed="rId10037">
                </a:blip>
            <a:srcRect/>
            <a:stretch>
              <a:fillRect/>
            </a:stretch>
          </p:blipFill>
          <p:spPr>
            <a:xfrm rot="0" flipV="0" flipH="0">
              <a:off x="23393400" y="1409700"/>
              <a:ext cx="355600" cy="355600"/>
            </a:xfrm>
            <a:prstGeom prst="rect">
              <a:avLst/>
            </a:prstGeom>
          </p:spPr>
        </p:pic>
      </p:grpSp>
      <p:grpSp>
        <p:nvGrpSpPr>
          <p:cNvPr id="10038" name="组合 10038"/>
          <p:cNvGrpSpPr/>
          <p:nvPr/>
        </p:nvGrpSpPr>
        <p:grpSpPr>
          <a:xfrm>
            <a:off x="7626350" y="8612530"/>
            <a:ext cx="9131300" cy="1206500"/>
            <a:chOff x="7626350" y="8612530"/>
            <a:chExt cx="9131300" cy="1206500"/>
          </a:xfrm>
        </p:grpSpPr>
        <p:pic>
          <p:nvPicPr>
            <p:cNvPr id="10039" name="image 10039"/>
            <p:cNvPicPr>
              <a:picLocks noChangeAspect="1"/>
            </p:cNvPicPr>
            <p:nvPr/>
          </p:nvPicPr>
          <p:blipFill>
            <a:blip r:embed="rId10039">
                </a:blip>
            <a:srcRect/>
            <a:stretch>
              <a:fillRect/>
            </a:stretch>
          </p:blipFill>
          <p:spPr>
            <a:xfrm rot="0" flipV="0" flipH="0">
              <a:off x="7626350" y="8612530"/>
              <a:ext cx="9131300" cy="1206500"/>
            </a:xfrm>
            <a:prstGeom prst="rect">
              <a:avLst/>
            </a:prstGeom>
          </p:spPr>
        </p:pic>
        <p:sp>
          <p:nvSpPr>
            <p:cNvPr id="10040" name="Object 10040"/>
            <p:cNvSpPr txBox="1"/>
            <p:nvPr/>
          </p:nvSpPr>
          <p:spPr>
            <a:xfrm>
              <a:off x="8731250" y="8834780"/>
              <a:ext cx="69215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品牌目标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image 1101"/>
          <p:cNvPicPr>
            <a:picLocks noChangeAspect="1"/>
          </p:cNvPicPr>
          <p:nvPr/>
        </p:nvPicPr>
        <p:blipFill>
          <a:blip r:embed="rId1101">
                </a:blip>
          <a:srcRect/>
          <a:stretch>
            <a:fillRect/>
          </a:stretch>
        </p:blipFill>
        <p:spPr>
          <a:xfrm rot="0" flipV="0" flipH="0">
            <a:off x="22936200" y="12255500"/>
            <a:ext cx="825500" cy="825500"/>
          </a:xfrm>
          <a:prstGeom prst="rect">
            <a:avLst/>
          </a:prstGeom>
        </p:spPr>
      </p:pic>
      <p:grpSp>
        <p:nvGrpSpPr>
          <p:cNvPr id="1102" name="组合 1102"/>
          <p:cNvGrpSpPr/>
          <p:nvPr/>
        </p:nvGrpSpPr>
        <p:grpSpPr>
          <a:xfrm>
            <a:off x="1892300" y="6477000"/>
            <a:ext cx="4907359" cy="3807616"/>
            <a:chOff x="1892300" y="6477000"/>
            <a:chExt cx="4907359" cy="3807616"/>
          </a:xfrm>
        </p:grpSpPr>
        <p:pic>
          <p:nvPicPr>
            <p:cNvPr id="1103" name="image 1103"/>
            <p:cNvPicPr>
              <a:picLocks noChangeAspect="1"/>
            </p:cNvPicPr>
            <p:nvPr/>
          </p:nvPicPr>
          <p:blipFill>
            <a:blip r:embed="rId1103">
                </a:blip>
            <a:srcRect/>
            <a:stretch>
              <a:fillRect/>
            </a:stretch>
          </p:blipFill>
          <p:spPr>
            <a:xfrm rot="0" flipV="0" flipH="0">
              <a:off x="2108200" y="6692900"/>
              <a:ext cx="4546600" cy="1574800"/>
            </a:xfrm>
            <a:prstGeom prst="rect">
              <a:avLst/>
            </a:prstGeom>
          </p:spPr>
        </p:pic>
        <p:pic>
          <p:nvPicPr>
            <p:cNvPr id="1104" name="image 1104"/>
            <p:cNvPicPr>
              <a:picLocks noChangeAspect="1"/>
            </p:cNvPicPr>
            <p:nvPr/>
          </p:nvPicPr>
          <p:blipFill>
            <a:blip r:embed="rId1104">
                </a:blip>
            <a:srcRect/>
            <a:stretch>
              <a:fillRect/>
            </a:stretch>
          </p:blipFill>
          <p:spPr>
            <a:xfrm rot="0" flipV="0" flipH="0">
              <a:off x="1892300" y="6477000"/>
              <a:ext cx="4533900" cy="1574800"/>
            </a:xfrm>
            <a:prstGeom prst="rect">
              <a:avLst/>
            </a:prstGeom>
          </p:spPr>
        </p:pic>
        <p:sp>
          <p:nvSpPr>
            <p:cNvPr id="1105" name="Object 1105"/>
            <p:cNvSpPr txBox="1"/>
            <p:nvPr/>
          </p:nvSpPr>
          <p:spPr>
            <a:xfrm>
              <a:off x="2260004" y="6936181"/>
              <a:ext cx="41021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品牌感知</a:t>
              </a:r>
              <a:endParaRPr lang="zh-CN" altLang="en-US"/>
            </a:p>
          </p:txBody>
        </p:sp>
        <p:sp>
          <p:nvSpPr>
            <p:cNvPr id="1106" name="Object 1106"/>
            <p:cNvSpPr txBox="1"/>
            <p:nvPr/>
          </p:nvSpPr>
          <p:spPr>
            <a:xfrm>
              <a:off x="1795859" y="8989216"/>
              <a:ext cx="5156200" cy="1219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30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树立产品形象和价值定位，形成主品牌愿景落地</a:t>
              </a:r>
              <a:endParaRPr lang="zh-CN" altLang="en-US"/>
            </a:p>
          </p:txBody>
        </p:sp>
      </p:grpSp>
      <p:grpSp>
        <p:nvGrpSpPr>
          <p:cNvPr id="1107" name="组合 1107"/>
          <p:cNvGrpSpPr/>
          <p:nvPr/>
        </p:nvGrpSpPr>
        <p:grpSpPr>
          <a:xfrm>
            <a:off x="9740900" y="6477000"/>
            <a:ext cx="4924623" cy="3807616"/>
            <a:chOff x="9740900" y="6477000"/>
            <a:chExt cx="4924623" cy="3807616"/>
          </a:xfrm>
        </p:grpSpPr>
        <p:pic>
          <p:nvPicPr>
            <p:cNvPr id="1108" name="image 1108"/>
            <p:cNvPicPr>
              <a:picLocks noChangeAspect="1"/>
            </p:cNvPicPr>
            <p:nvPr/>
          </p:nvPicPr>
          <p:blipFill>
            <a:blip r:embed="rId1108">
                </a:blip>
            <a:srcRect/>
            <a:stretch>
              <a:fillRect/>
            </a:stretch>
          </p:blipFill>
          <p:spPr>
            <a:xfrm rot="0" flipV="0" flipH="0">
              <a:off x="9969500" y="6692900"/>
              <a:ext cx="4546600" cy="1574800"/>
            </a:xfrm>
            <a:prstGeom prst="rect">
              <a:avLst/>
            </a:prstGeom>
          </p:spPr>
        </p:pic>
        <p:pic>
          <p:nvPicPr>
            <p:cNvPr id="1109" name="image 1109"/>
            <p:cNvPicPr>
              <a:picLocks noChangeAspect="1"/>
            </p:cNvPicPr>
            <p:nvPr/>
          </p:nvPicPr>
          <p:blipFill>
            <a:blip r:embed="rId1109">
                </a:blip>
            <a:srcRect/>
            <a:stretch>
              <a:fillRect/>
            </a:stretch>
          </p:blipFill>
          <p:spPr>
            <a:xfrm rot="0" flipV="0" flipH="0">
              <a:off x="9740900" y="6477000"/>
              <a:ext cx="4546600" cy="1574800"/>
            </a:xfrm>
            <a:prstGeom prst="rect">
              <a:avLst/>
            </a:prstGeom>
          </p:spPr>
        </p:pic>
        <p:sp>
          <p:nvSpPr>
            <p:cNvPr id="11010" name="Object 11010"/>
            <p:cNvSpPr txBox="1"/>
            <p:nvPr/>
          </p:nvSpPr>
          <p:spPr>
            <a:xfrm>
              <a:off x="10121900" y="6936776"/>
              <a:ext cx="41021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需求把握</a:t>
              </a:r>
              <a:endParaRPr lang="zh-CN" altLang="en-US"/>
            </a:p>
          </p:txBody>
        </p:sp>
        <p:sp>
          <p:nvSpPr>
            <p:cNvPr id="11011" name="Object 11011"/>
            <p:cNvSpPr txBox="1"/>
            <p:nvPr/>
          </p:nvSpPr>
          <p:spPr>
            <a:xfrm>
              <a:off x="9661723" y="8989216"/>
              <a:ext cx="5156200" cy="1219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30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直接连接消费者，精准定位用户需求，产生产品记忆</a:t>
              </a:r>
              <a:endParaRPr lang="zh-CN" altLang="en-US"/>
            </a:p>
          </p:txBody>
        </p:sp>
      </p:grpSp>
      <p:grpSp>
        <p:nvGrpSpPr>
          <p:cNvPr id="11012" name="组合 11012"/>
          <p:cNvGrpSpPr/>
          <p:nvPr/>
        </p:nvGrpSpPr>
        <p:grpSpPr>
          <a:xfrm>
            <a:off x="17602200" y="6477000"/>
            <a:ext cx="4919265" cy="3805433"/>
            <a:chOff x="17602200" y="6477000"/>
            <a:chExt cx="4919265" cy="3805433"/>
          </a:xfrm>
        </p:grpSpPr>
        <p:pic>
          <p:nvPicPr>
            <p:cNvPr id="11013" name="image 11013"/>
            <p:cNvPicPr>
              <a:picLocks noChangeAspect="1"/>
            </p:cNvPicPr>
            <p:nvPr/>
          </p:nvPicPr>
          <p:blipFill>
            <a:blip r:embed="rId11013">
                </a:blip>
            <a:srcRect/>
            <a:stretch>
              <a:fillRect/>
            </a:stretch>
          </p:blipFill>
          <p:spPr>
            <a:xfrm rot="0" flipV="0" flipH="0">
              <a:off x="17830800" y="6692900"/>
              <a:ext cx="4546600" cy="1574800"/>
            </a:xfrm>
            <a:prstGeom prst="rect">
              <a:avLst/>
            </a:prstGeom>
          </p:spPr>
        </p:pic>
        <p:pic>
          <p:nvPicPr>
            <p:cNvPr id="11014" name="image 11014"/>
            <p:cNvPicPr>
              <a:picLocks noChangeAspect="1"/>
            </p:cNvPicPr>
            <p:nvPr/>
          </p:nvPicPr>
          <p:blipFill>
            <a:blip r:embed="rId11014">
                </a:blip>
            <a:srcRect/>
            <a:stretch>
              <a:fillRect/>
            </a:stretch>
          </p:blipFill>
          <p:spPr>
            <a:xfrm rot="0" flipV="0" flipH="0">
              <a:off x="17602200" y="6477000"/>
              <a:ext cx="4546600" cy="1574800"/>
            </a:xfrm>
            <a:prstGeom prst="rect">
              <a:avLst/>
            </a:prstGeom>
          </p:spPr>
        </p:pic>
        <p:sp>
          <p:nvSpPr>
            <p:cNvPr id="11015" name="Object 11015"/>
            <p:cNvSpPr txBox="1"/>
            <p:nvPr/>
          </p:nvSpPr>
          <p:spPr>
            <a:xfrm>
              <a:off x="17983200" y="6944912"/>
              <a:ext cx="41021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用户留存</a:t>
              </a:r>
              <a:endParaRPr lang="zh-CN" altLang="en-US"/>
            </a:p>
          </p:txBody>
        </p:sp>
        <p:sp>
          <p:nvSpPr>
            <p:cNvPr id="11016" name="Object 11016"/>
            <p:cNvSpPr txBox="1"/>
            <p:nvPr/>
          </p:nvSpPr>
          <p:spPr>
            <a:xfrm>
              <a:off x="17517665" y="8987033"/>
              <a:ext cx="5156200" cy="1219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30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维持营销热度，形成持续导流和转化</a:t>
              </a:r>
              <a:endParaRPr lang="zh-CN" altLang="en-US"/>
            </a:p>
          </p:txBody>
        </p:sp>
      </p:grpSp>
      <p:grpSp>
        <p:nvGrpSpPr>
          <p:cNvPr id="11017" name="组合 11017"/>
          <p:cNvGrpSpPr/>
          <p:nvPr/>
        </p:nvGrpSpPr>
        <p:grpSpPr>
          <a:xfrm>
            <a:off x="1770459" y="1374014"/>
            <a:ext cx="10464800" cy="2072960"/>
            <a:chOff x="1770459" y="1374014"/>
            <a:chExt cx="10464800" cy="2072960"/>
          </a:xfrm>
        </p:grpSpPr>
        <p:sp>
          <p:nvSpPr>
            <p:cNvPr id="11018" name="Object 11018"/>
            <p:cNvSpPr txBox="1"/>
            <p:nvPr/>
          </p:nvSpPr>
          <p:spPr>
            <a:xfrm>
              <a:off x="1668859" y="1297814"/>
              <a:ext cx="7721600" cy="1244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82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营销目标</a:t>
              </a:r>
              <a:endParaRPr lang="zh-CN" altLang="en-US"/>
            </a:p>
          </p:txBody>
        </p:sp>
        <p:sp>
          <p:nvSpPr>
            <p:cNvPr id="11019" name="Object 11019"/>
            <p:cNvSpPr txBox="1"/>
            <p:nvPr/>
          </p:nvSpPr>
          <p:spPr>
            <a:xfrm>
              <a:off x="1668859" y="2672274"/>
              <a:ext cx="107188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Marketing objectives</a:t>
              </a:r>
              <a:endParaRPr lang="zh-CN" altLang="en-US"/>
            </a:p>
          </p:txBody>
        </p:sp>
      </p:grpSp>
      <p:grpSp>
        <p:nvGrpSpPr>
          <p:cNvPr id="11020" name="组合 11020"/>
          <p:cNvGrpSpPr/>
          <p:nvPr/>
        </p:nvGrpSpPr>
        <p:grpSpPr>
          <a:xfrm>
            <a:off x="22567900" y="1409700"/>
            <a:ext cx="1181100" cy="355600"/>
            <a:chOff x="22567900" y="1409700"/>
            <a:chExt cx="1181100" cy="355600"/>
          </a:xfrm>
        </p:grpSpPr>
        <p:pic>
          <p:nvPicPr>
            <p:cNvPr id="11021" name="image 11021"/>
            <p:cNvPicPr>
              <a:picLocks noChangeAspect="1"/>
            </p:cNvPicPr>
            <p:nvPr/>
          </p:nvPicPr>
          <p:blipFill>
            <a:blip r:embed="rId11021">
                </a:blip>
            <a:srcRect/>
            <a:stretch>
              <a:fillRect/>
            </a:stretch>
          </p:blipFill>
          <p:spPr>
            <a:xfrm rot="0" flipV="0" flipH="0">
              <a:off x="22567900" y="1409700"/>
              <a:ext cx="355600" cy="355600"/>
            </a:xfrm>
            <a:prstGeom prst="rect">
              <a:avLst/>
            </a:prstGeom>
          </p:spPr>
        </p:pic>
        <p:pic>
          <p:nvPicPr>
            <p:cNvPr id="11022" name="image 11022"/>
            <p:cNvPicPr>
              <a:picLocks noChangeAspect="1"/>
            </p:cNvPicPr>
            <p:nvPr/>
          </p:nvPicPr>
          <p:blipFill>
            <a:blip r:embed="rId11022">
                </a:blip>
            <a:srcRect/>
            <a:stretch>
              <a:fillRect/>
            </a:stretch>
          </p:blipFill>
          <p:spPr>
            <a:xfrm rot="0" flipV="0" flipH="0">
              <a:off x="22974300" y="1409700"/>
              <a:ext cx="355600" cy="355600"/>
            </a:xfrm>
            <a:prstGeom prst="rect">
              <a:avLst/>
            </a:prstGeom>
          </p:spPr>
        </p:pic>
        <p:pic>
          <p:nvPicPr>
            <p:cNvPr id="11023" name="image 11023"/>
            <p:cNvPicPr>
              <a:picLocks noChangeAspect="1"/>
            </p:cNvPicPr>
            <p:nvPr/>
          </p:nvPicPr>
          <p:blipFill>
            <a:blip r:embed="rId11023">
                </a:blip>
            <a:srcRect/>
            <a:stretch>
              <a:fillRect/>
            </a:stretch>
          </p:blipFill>
          <p:spPr>
            <a:xfrm rot="0" flipV="0" flipH="0">
              <a:off x="23393400" y="1409700"/>
              <a:ext cx="355600" cy="355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image 1201"/>
          <p:cNvPicPr>
            <a:picLocks noChangeAspect="1"/>
          </p:cNvPicPr>
          <p:nvPr/>
        </p:nvPicPr>
        <p:blipFill>
          <a:blip r:embed="rId1201">
                </a:blip>
          <a:srcRect/>
          <a:stretch>
            <a:fillRect/>
          </a:stretch>
        </p:blipFill>
        <p:spPr>
          <a:xfrm rot="0" flipV="0" flipH="0">
            <a:off x="22936200" y="12255500"/>
            <a:ext cx="825500" cy="825500"/>
          </a:xfrm>
          <a:prstGeom prst="rect">
            <a:avLst/>
          </a:prstGeom>
        </p:spPr>
      </p:pic>
      <p:pic>
        <p:nvPicPr>
          <p:cNvPr id="1202" name="image 1202"/>
          <p:cNvPicPr>
            <a:picLocks noChangeAspect="1"/>
          </p:cNvPicPr>
          <p:nvPr/>
        </p:nvPicPr>
        <p:blipFill>
          <a:blip r:embed="rId1202">
                </a:blip>
          <a:srcRect/>
          <a:stretch>
            <a:fillRect/>
          </a:stretch>
        </p:blipFill>
        <p:spPr>
          <a:xfrm rot="0" flipV="0" flipH="0">
            <a:off x="17310608" y="5956300"/>
            <a:ext cx="5016500" cy="3022600"/>
          </a:xfrm>
          <a:prstGeom prst="rect">
            <a:avLst/>
          </a:prstGeom>
        </p:spPr>
      </p:pic>
      <p:sp>
        <p:nvSpPr>
          <p:cNvPr id="1203" name="Object 1203"/>
          <p:cNvSpPr txBox="1"/>
          <p:nvPr/>
        </p:nvSpPr>
        <p:spPr>
          <a:xfrm>
            <a:off x="17894808" y="7350558"/>
            <a:ext cx="3848100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产品挑战</a:t>
            </a:r>
            <a:endParaRPr lang="zh-CN" altLang="en-US"/>
          </a:p>
        </p:txBody>
      </p:sp>
      <p:sp>
        <p:nvSpPr>
          <p:cNvPr id="1204" name="Object 1204"/>
          <p:cNvSpPr txBox="1"/>
          <p:nvPr/>
        </p:nvSpPr>
        <p:spPr>
          <a:xfrm>
            <a:off x="17031208" y="9453102"/>
            <a:ext cx="56261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33333"/>
              </a:lnSpc>
            </a:pPr>
            <a:r>
              <a:rPr sz="30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产品调性需符合年轻人价值观，否则用户认可度降低</a:t>
            </a:r>
            <a:endParaRPr lang="zh-CN" altLang="en-US"/>
          </a:p>
        </p:txBody>
      </p:sp>
      <p:pic>
        <p:nvPicPr>
          <p:cNvPr id="1205" name="image 1205"/>
          <p:cNvPicPr>
            <a:picLocks noChangeAspect="1"/>
          </p:cNvPicPr>
          <p:nvPr/>
        </p:nvPicPr>
        <p:blipFill>
          <a:blip r:embed="rId1205">
                </a:blip>
          <a:srcRect/>
          <a:stretch>
            <a:fillRect/>
          </a:stretch>
        </p:blipFill>
        <p:spPr>
          <a:xfrm rot="0" flipV="0" flipH="0">
            <a:off x="2119884" y="5956300"/>
            <a:ext cx="5016500" cy="3022600"/>
          </a:xfrm>
          <a:prstGeom prst="rect">
            <a:avLst/>
          </a:prstGeom>
        </p:spPr>
      </p:pic>
      <p:sp>
        <p:nvSpPr>
          <p:cNvPr id="1206" name="Object 1206"/>
          <p:cNvSpPr txBox="1"/>
          <p:nvPr/>
        </p:nvSpPr>
        <p:spPr>
          <a:xfrm>
            <a:off x="2704084" y="7348375"/>
            <a:ext cx="3848100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用户群体</a:t>
            </a:r>
            <a:endParaRPr lang="zh-CN" altLang="en-US"/>
          </a:p>
        </p:txBody>
      </p:sp>
      <p:sp>
        <p:nvSpPr>
          <p:cNvPr id="1207" name="Object 1207"/>
          <p:cNvSpPr txBox="1"/>
          <p:nvPr/>
        </p:nvSpPr>
        <p:spPr>
          <a:xfrm>
            <a:off x="1840484" y="9453102"/>
            <a:ext cx="56261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33333"/>
              </a:lnSpc>
            </a:pPr>
            <a:r>
              <a:rPr sz="30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年轻人的语言玩法更新快，产品营销手段需要迅速迭代</a:t>
            </a:r>
            <a:endParaRPr lang="zh-CN" altLang="en-US"/>
          </a:p>
        </p:txBody>
      </p:sp>
      <p:grpSp>
        <p:nvGrpSpPr>
          <p:cNvPr id="1208" name="组合 1208"/>
          <p:cNvGrpSpPr/>
          <p:nvPr/>
        </p:nvGrpSpPr>
        <p:grpSpPr>
          <a:xfrm>
            <a:off x="22567900" y="1409700"/>
            <a:ext cx="1181100" cy="355600"/>
            <a:chOff x="22567900" y="1409700"/>
            <a:chExt cx="1181100" cy="355600"/>
          </a:xfrm>
        </p:grpSpPr>
        <p:pic>
          <p:nvPicPr>
            <p:cNvPr id="1209" name="image 1209"/>
            <p:cNvPicPr>
              <a:picLocks noChangeAspect="1"/>
            </p:cNvPicPr>
            <p:nvPr/>
          </p:nvPicPr>
          <p:blipFill>
            <a:blip r:embed="rId1209">
                </a:blip>
            <a:srcRect/>
            <a:stretch>
              <a:fillRect/>
            </a:stretch>
          </p:blipFill>
          <p:spPr>
            <a:xfrm rot="0" flipV="0" flipH="0">
              <a:off x="22567900" y="1409700"/>
              <a:ext cx="355600" cy="355600"/>
            </a:xfrm>
            <a:prstGeom prst="rect">
              <a:avLst/>
            </a:prstGeom>
          </p:spPr>
        </p:pic>
        <p:pic>
          <p:nvPicPr>
            <p:cNvPr id="12010" name="image 12010"/>
            <p:cNvPicPr>
              <a:picLocks noChangeAspect="1"/>
            </p:cNvPicPr>
            <p:nvPr/>
          </p:nvPicPr>
          <p:blipFill>
            <a:blip r:embed="rId12010">
                </a:blip>
            <a:srcRect/>
            <a:stretch>
              <a:fillRect/>
            </a:stretch>
          </p:blipFill>
          <p:spPr>
            <a:xfrm rot="0" flipV="0" flipH="0">
              <a:off x="22974300" y="1409700"/>
              <a:ext cx="355600" cy="355600"/>
            </a:xfrm>
            <a:prstGeom prst="rect">
              <a:avLst/>
            </a:prstGeom>
          </p:spPr>
        </p:pic>
        <p:pic>
          <p:nvPicPr>
            <p:cNvPr id="12011" name="image 12011"/>
            <p:cNvPicPr>
              <a:picLocks noChangeAspect="1"/>
            </p:cNvPicPr>
            <p:nvPr/>
          </p:nvPicPr>
          <p:blipFill>
            <a:blip r:embed="rId12011">
                </a:blip>
            <a:srcRect/>
            <a:stretch>
              <a:fillRect/>
            </a:stretch>
          </p:blipFill>
          <p:spPr>
            <a:xfrm rot="0" flipV="0" flipH="0">
              <a:off x="23393400" y="1409700"/>
              <a:ext cx="355600" cy="355600"/>
            </a:xfrm>
            <a:prstGeom prst="rect">
              <a:avLst/>
            </a:prstGeom>
          </p:spPr>
        </p:pic>
      </p:grpSp>
      <p:grpSp>
        <p:nvGrpSpPr>
          <p:cNvPr id="12012" name="组合 12012"/>
          <p:cNvGrpSpPr/>
          <p:nvPr/>
        </p:nvGrpSpPr>
        <p:grpSpPr>
          <a:xfrm>
            <a:off x="1770459" y="1375006"/>
            <a:ext cx="8623300" cy="2071968"/>
            <a:chOff x="1770459" y="1375006"/>
            <a:chExt cx="8623300" cy="2071968"/>
          </a:xfrm>
        </p:grpSpPr>
        <p:sp>
          <p:nvSpPr>
            <p:cNvPr id="12013" name="Object 12013"/>
            <p:cNvSpPr txBox="1"/>
            <p:nvPr/>
          </p:nvSpPr>
          <p:spPr>
            <a:xfrm>
              <a:off x="1668859" y="1298806"/>
              <a:ext cx="7721600" cy="1244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82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面临挑战</a:t>
              </a:r>
              <a:endParaRPr lang="zh-CN" altLang="en-US"/>
            </a:p>
          </p:txBody>
        </p:sp>
        <p:sp>
          <p:nvSpPr>
            <p:cNvPr id="12014" name="Object 12014"/>
            <p:cNvSpPr txBox="1"/>
            <p:nvPr/>
          </p:nvSpPr>
          <p:spPr>
            <a:xfrm>
              <a:off x="1668859" y="2672274"/>
              <a:ext cx="8877300" cy="6984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Facing challenges</a:t>
              </a:r>
              <a:endParaRPr lang="zh-CN" altLang="en-US"/>
            </a:p>
          </p:txBody>
        </p:sp>
      </p:grpSp>
      <p:pic>
        <p:nvPicPr>
          <p:cNvPr id="12015" name="image 12015"/>
          <p:cNvPicPr>
            <a:picLocks noChangeAspect="1"/>
          </p:cNvPicPr>
          <p:nvPr/>
        </p:nvPicPr>
        <p:blipFill>
          <a:blip r:embed="rId12015">
                </a:blip>
          <a:srcRect/>
          <a:stretch>
            <a:fillRect/>
          </a:stretch>
        </p:blipFill>
        <p:spPr>
          <a:xfrm rot="0" flipV="0" flipH="0">
            <a:off x="9717151" y="5956300"/>
            <a:ext cx="5016500" cy="3022600"/>
          </a:xfrm>
          <a:prstGeom prst="rect">
            <a:avLst/>
          </a:prstGeom>
        </p:spPr>
      </p:pic>
      <p:sp>
        <p:nvSpPr>
          <p:cNvPr id="12016" name="Object 12016"/>
          <p:cNvSpPr txBox="1"/>
          <p:nvPr/>
        </p:nvSpPr>
        <p:spPr>
          <a:xfrm>
            <a:off x="10301351" y="7355320"/>
            <a:ext cx="3848100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需求升级</a:t>
            </a:r>
            <a:endParaRPr lang="zh-CN" altLang="en-US"/>
          </a:p>
        </p:txBody>
      </p:sp>
      <p:sp>
        <p:nvSpPr>
          <p:cNvPr id="12017" name="Object 12017"/>
          <p:cNvSpPr txBox="1"/>
          <p:nvPr/>
        </p:nvSpPr>
        <p:spPr>
          <a:xfrm>
            <a:off x="9437751" y="9450054"/>
            <a:ext cx="56261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33333"/>
              </a:lnSpc>
            </a:pPr>
            <a:r>
              <a:rPr sz="3000" i="0" b="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无法精准把握用户迭代需求，用户渐行渐远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image 1301"/>
          <p:cNvPicPr>
            <a:picLocks noChangeAspect="1"/>
          </p:cNvPicPr>
          <p:nvPr/>
        </p:nvPicPr>
        <p:blipFill>
          <a:blip r:embed="rId1301">
                </a:blip>
          <a:srcRect/>
          <a:stretch>
            <a:fillRect/>
          </a:stretch>
        </p:blipFill>
        <p:spPr>
          <a:xfrm rot="0" flipV="0" flipH="0">
            <a:off x="22936200" y="12255500"/>
            <a:ext cx="825500" cy="825500"/>
          </a:xfrm>
          <a:prstGeom prst="rect">
            <a:avLst/>
          </a:prstGeom>
        </p:spPr>
      </p:pic>
      <p:pic>
        <p:nvPicPr>
          <p:cNvPr id="1302" name="image 1302"/>
          <p:cNvPicPr>
            <a:picLocks noChangeAspect="1"/>
          </p:cNvPicPr>
          <p:nvPr/>
        </p:nvPicPr>
        <p:blipFill>
          <a:blip r:embed="rId1302">
                </a:blip>
          <a:srcRect/>
          <a:stretch>
            <a:fillRect/>
          </a:stretch>
        </p:blipFill>
        <p:spPr>
          <a:xfrm rot="0" flipV="0" flipH="0">
            <a:off x="22567900" y="1409700"/>
            <a:ext cx="355600" cy="355600"/>
          </a:xfrm>
          <a:prstGeom prst="rect">
            <a:avLst/>
          </a:prstGeom>
        </p:spPr>
      </p:pic>
      <p:pic>
        <p:nvPicPr>
          <p:cNvPr id="1303" name="image 1303"/>
          <p:cNvPicPr>
            <a:picLocks noChangeAspect="1"/>
          </p:cNvPicPr>
          <p:nvPr/>
        </p:nvPicPr>
        <p:blipFill>
          <a:blip r:embed="rId1303">
                </a:blip>
          <a:srcRect/>
          <a:stretch>
            <a:fillRect/>
          </a:stretch>
        </p:blipFill>
        <p:spPr>
          <a:xfrm rot="0" flipV="0" flipH="0">
            <a:off x="22974300" y="1409700"/>
            <a:ext cx="355600" cy="355600"/>
          </a:xfrm>
          <a:prstGeom prst="rect">
            <a:avLst/>
          </a:prstGeom>
        </p:spPr>
      </p:pic>
      <p:pic>
        <p:nvPicPr>
          <p:cNvPr id="1304" name="image 1304"/>
          <p:cNvPicPr>
            <a:picLocks noChangeAspect="1"/>
          </p:cNvPicPr>
          <p:nvPr/>
        </p:nvPicPr>
        <p:blipFill>
          <a:blip r:embed="rId1304">
                </a:blip>
          <a:srcRect/>
          <a:stretch>
            <a:fillRect/>
          </a:stretch>
        </p:blipFill>
        <p:spPr>
          <a:xfrm rot="0" flipV="0" flipH="0">
            <a:off x="23393400" y="1409700"/>
            <a:ext cx="355600" cy="355600"/>
          </a:xfrm>
          <a:prstGeom prst="rect">
            <a:avLst/>
          </a:prstGeom>
        </p:spPr>
      </p:pic>
      <p:grpSp>
        <p:nvGrpSpPr>
          <p:cNvPr id="1305" name="组合 1305"/>
          <p:cNvGrpSpPr/>
          <p:nvPr/>
        </p:nvGrpSpPr>
        <p:grpSpPr>
          <a:xfrm>
            <a:off x="11595100" y="6604000"/>
            <a:ext cx="6057900" cy="6057900"/>
            <a:chOff x="11595100" y="6604000"/>
            <a:chExt cx="6057900" cy="6057900"/>
          </a:xfrm>
        </p:grpSpPr>
        <p:pic>
          <p:nvPicPr>
            <p:cNvPr id="1306" name="image 1306"/>
            <p:cNvPicPr>
              <a:picLocks noChangeAspect="1"/>
            </p:cNvPicPr>
            <p:nvPr/>
          </p:nvPicPr>
          <p:blipFill>
            <a:blip r:embed="rId1306">
                </a:blip>
            <a:srcRect/>
            <a:stretch>
              <a:fillRect/>
            </a:stretch>
          </p:blipFill>
          <p:spPr>
            <a:xfrm rot="0" flipV="0" flipH="0">
              <a:off x="11595100" y="6604000"/>
              <a:ext cx="6057900" cy="6057900"/>
            </a:xfrm>
            <a:prstGeom prst="rect">
              <a:avLst/>
            </a:prstGeom>
          </p:spPr>
        </p:pic>
        <p:sp>
          <p:nvSpPr>
            <p:cNvPr id="1307" name="Object 1307"/>
            <p:cNvSpPr txBox="1"/>
            <p:nvPr/>
          </p:nvSpPr>
          <p:spPr>
            <a:xfrm>
              <a:off x="14598253" y="8739739"/>
              <a:ext cx="2514600" cy="736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sz="48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消费</a:t>
              </a:r>
              <a:endParaRPr lang="zh-CN" altLang="en-US"/>
            </a:p>
          </p:txBody>
        </p:sp>
        <p:sp>
          <p:nvSpPr>
            <p:cNvPr id="1308" name="Object 1308"/>
            <p:cNvSpPr txBox="1"/>
            <p:nvPr/>
          </p:nvSpPr>
          <p:spPr>
            <a:xfrm>
              <a:off x="13082984" y="9749033"/>
              <a:ext cx="4025900" cy="99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10833"/>
                </a:lnSpc>
              </a:pPr>
              <a:r>
                <a:rPr sz="30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昨天发工资，今天就花完</a:t>
              </a:r>
              <a:endParaRPr lang="zh-CN" altLang="en-US"/>
            </a:p>
          </p:txBody>
        </p:sp>
      </p:grpSp>
      <p:grpSp>
        <p:nvGrpSpPr>
          <p:cNvPr id="1309" name="组合 1309"/>
          <p:cNvGrpSpPr/>
          <p:nvPr/>
        </p:nvGrpSpPr>
        <p:grpSpPr>
          <a:xfrm>
            <a:off x="9169400" y="3302000"/>
            <a:ext cx="6045200" cy="6045200"/>
            <a:chOff x="9169400" y="3302000"/>
            <a:chExt cx="6045200" cy="6045200"/>
          </a:xfrm>
        </p:grpSpPr>
        <p:pic>
          <p:nvPicPr>
            <p:cNvPr id="13010" name="image 13010"/>
            <p:cNvPicPr>
              <a:picLocks noChangeAspect="1"/>
            </p:cNvPicPr>
            <p:nvPr/>
          </p:nvPicPr>
          <p:blipFill>
            <a:blip r:embed="rId13010">
                </a:blip>
            <a:srcRect/>
            <a:stretch>
              <a:fillRect/>
            </a:stretch>
          </p:blipFill>
          <p:spPr>
            <a:xfrm rot="0" flipV="0" flipH="0">
              <a:off x="9169400" y="3302000"/>
              <a:ext cx="6045200" cy="6045200"/>
            </a:xfrm>
            <a:prstGeom prst="rect">
              <a:avLst/>
            </a:prstGeom>
          </p:spPr>
        </p:pic>
        <p:sp>
          <p:nvSpPr>
            <p:cNvPr id="13011" name="Object 13011"/>
            <p:cNvSpPr txBox="1"/>
            <p:nvPr/>
          </p:nvSpPr>
          <p:spPr>
            <a:xfrm>
              <a:off x="11082139" y="4039548"/>
              <a:ext cx="2260600" cy="736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8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娱乐</a:t>
              </a:r>
              <a:endParaRPr lang="zh-CN" altLang="en-US"/>
            </a:p>
          </p:txBody>
        </p:sp>
        <p:sp>
          <p:nvSpPr>
            <p:cNvPr id="13012" name="Object 13012"/>
            <p:cNvSpPr txBox="1"/>
            <p:nvPr/>
          </p:nvSpPr>
          <p:spPr>
            <a:xfrm>
              <a:off x="9794875" y="5061146"/>
              <a:ext cx="4876800" cy="99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833"/>
                </a:lnSpc>
              </a:pPr>
              <a:r>
                <a:rPr sz="30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娱乐遍地，人人都是段子手发声、自嘲、娱乐…</a:t>
              </a:r>
              <a:endParaRPr lang="zh-CN" altLang="en-US"/>
            </a:p>
          </p:txBody>
        </p:sp>
      </p:grpSp>
      <p:grpSp>
        <p:nvGrpSpPr>
          <p:cNvPr id="13013" name="组合 13013"/>
          <p:cNvGrpSpPr/>
          <p:nvPr/>
        </p:nvGrpSpPr>
        <p:grpSpPr>
          <a:xfrm>
            <a:off x="6718300" y="6604000"/>
            <a:ext cx="6057900" cy="6057900"/>
            <a:chOff x="6718300" y="6604000"/>
            <a:chExt cx="6057900" cy="6057900"/>
          </a:xfrm>
        </p:grpSpPr>
        <p:pic>
          <p:nvPicPr>
            <p:cNvPr id="13014" name="image 13014"/>
            <p:cNvPicPr>
              <a:picLocks noChangeAspect="1"/>
            </p:cNvPicPr>
            <p:nvPr/>
          </p:nvPicPr>
          <p:blipFill>
            <a:blip r:embed="rId13014">
                </a:blip>
            <a:srcRect/>
            <a:stretch>
              <a:fillRect/>
            </a:stretch>
          </p:blipFill>
          <p:spPr>
            <a:xfrm rot="0" flipV="0" flipH="0">
              <a:off x="6718300" y="6604000"/>
              <a:ext cx="6057900" cy="6057900"/>
            </a:xfrm>
            <a:prstGeom prst="rect">
              <a:avLst/>
            </a:prstGeom>
          </p:spPr>
        </p:pic>
        <p:sp>
          <p:nvSpPr>
            <p:cNvPr id="13015" name="Object 13015"/>
            <p:cNvSpPr txBox="1"/>
            <p:nvPr/>
          </p:nvSpPr>
          <p:spPr>
            <a:xfrm>
              <a:off x="7357467" y="8734381"/>
              <a:ext cx="2514600" cy="736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8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颜值</a:t>
              </a:r>
              <a:endParaRPr lang="zh-CN" altLang="en-US"/>
            </a:p>
          </p:txBody>
        </p:sp>
        <p:sp>
          <p:nvSpPr>
            <p:cNvPr id="13016" name="Object 13016"/>
            <p:cNvSpPr txBox="1"/>
            <p:nvPr/>
          </p:nvSpPr>
          <p:spPr>
            <a:xfrm>
              <a:off x="7356871" y="9753200"/>
              <a:ext cx="4533900" cy="1485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833"/>
                </a:lnSpc>
              </a:pPr>
              <a:r>
                <a:rPr sz="30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看脸的时代，颜值即正义外形不好看就在一开始被否定</a:t>
              </a:r>
              <a:endParaRPr lang="zh-CN" altLang="en-US"/>
            </a:p>
          </p:txBody>
        </p:sp>
      </p:grpSp>
      <p:grpSp>
        <p:nvGrpSpPr>
          <p:cNvPr id="13017" name="组合 13017"/>
          <p:cNvGrpSpPr/>
          <p:nvPr/>
        </p:nvGrpSpPr>
        <p:grpSpPr>
          <a:xfrm>
            <a:off x="1770062" y="1369847"/>
            <a:ext cx="8178800" cy="1962827"/>
            <a:chOff x="1770062" y="1369847"/>
            <a:chExt cx="8178800" cy="1962827"/>
          </a:xfrm>
        </p:grpSpPr>
        <p:sp>
          <p:nvSpPr>
            <p:cNvPr id="13018" name="Object 13018"/>
            <p:cNvSpPr txBox="1"/>
            <p:nvPr/>
          </p:nvSpPr>
          <p:spPr>
            <a:xfrm>
              <a:off x="1668462" y="1293647"/>
              <a:ext cx="7721600" cy="1244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82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消费洞察</a:t>
              </a:r>
              <a:endParaRPr lang="zh-CN" altLang="en-US"/>
            </a:p>
          </p:txBody>
        </p:sp>
        <p:sp>
          <p:nvSpPr>
            <p:cNvPr id="13019" name="Object 13019"/>
            <p:cNvSpPr txBox="1"/>
            <p:nvPr/>
          </p:nvSpPr>
          <p:spPr>
            <a:xfrm>
              <a:off x="1668462" y="2799274"/>
              <a:ext cx="84328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65000"/>
                </a:lnSpc>
              </a:pPr>
              <a:r>
                <a:rPr sz="46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Consumption insight</a:t>
              </a:r>
              <a:endParaRPr lang="zh-CN" altLang="en-US"/>
            </a:p>
          </p:txBody>
        </p:sp>
      </p:grpSp>
      <p:grpSp>
        <p:nvGrpSpPr>
          <p:cNvPr id="13020" name="组合 13020"/>
          <p:cNvGrpSpPr/>
          <p:nvPr/>
        </p:nvGrpSpPr>
        <p:grpSpPr>
          <a:xfrm>
            <a:off x="1371600" y="11925300"/>
            <a:ext cx="1016000" cy="1003300"/>
            <a:chOff x="1371600" y="11925300"/>
            <a:chExt cx="1016000" cy="1003300"/>
          </a:xfrm>
        </p:grpSpPr>
        <p:pic>
          <p:nvPicPr>
            <p:cNvPr id="13021" name="image 13021"/>
            <p:cNvPicPr>
              <a:picLocks noChangeAspect="1"/>
            </p:cNvPicPr>
            <p:nvPr/>
          </p:nvPicPr>
          <p:blipFill>
            <a:blip r:embed="rId13021">
                </a:blip>
            <a:srcRect/>
            <a:stretch>
              <a:fillRect/>
            </a:stretch>
          </p:blipFill>
          <p:spPr>
            <a:xfrm rot="0" flipV="0" flipH="0">
              <a:off x="1600200" y="12141200"/>
              <a:ext cx="787400" cy="787400"/>
            </a:xfrm>
            <a:prstGeom prst="rect">
              <a:avLst/>
            </a:prstGeom>
          </p:spPr>
        </p:pic>
        <p:pic>
          <p:nvPicPr>
            <p:cNvPr id="13022" name="image 13022"/>
            <p:cNvPicPr>
              <a:picLocks noChangeAspect="1"/>
            </p:cNvPicPr>
            <p:nvPr/>
          </p:nvPicPr>
          <p:blipFill>
            <a:blip r:embed="rId13022">
                </a:blip>
            <a:srcRect/>
            <a:stretch>
              <a:fillRect/>
            </a:stretch>
          </p:blipFill>
          <p:spPr>
            <a:xfrm rot="0" flipV="0" flipH="0">
              <a:off x="1371600" y="11925300"/>
              <a:ext cx="787400" cy="787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image 1401"/>
          <p:cNvPicPr>
            <a:picLocks noChangeAspect="1"/>
          </p:cNvPicPr>
          <p:nvPr/>
        </p:nvPicPr>
        <p:blipFill>
          <a:blip r:embed="rId1401">
                </a:blip>
          <a:srcRect/>
          <a:stretch>
            <a:fillRect/>
          </a:stretch>
        </p:blipFill>
        <p:spPr>
          <a:xfrm rot="0" flipV="0" flipH="0">
            <a:off x="22936200" y="12255500"/>
            <a:ext cx="825500" cy="825500"/>
          </a:xfrm>
          <a:prstGeom prst="rect">
            <a:avLst/>
          </a:prstGeom>
        </p:spPr>
      </p:pic>
      <p:pic>
        <p:nvPicPr>
          <p:cNvPr id="1402" name="image 1402"/>
          <p:cNvPicPr>
            <a:picLocks noChangeAspect="1"/>
          </p:cNvPicPr>
          <p:nvPr/>
        </p:nvPicPr>
        <p:blipFill>
          <a:blip r:embed="rId1402">
                </a:blip>
          <a:srcRect/>
          <a:stretch>
            <a:fillRect/>
          </a:stretch>
        </p:blipFill>
        <p:spPr>
          <a:xfrm rot="0" flipV="0" flipH="0">
            <a:off x="20053300" y="11582400"/>
            <a:ext cx="2438400" cy="1066800"/>
          </a:xfrm>
          <a:prstGeom prst="rect">
            <a:avLst/>
          </a:prstGeom>
        </p:spPr>
      </p:pic>
      <p:pic>
        <p:nvPicPr>
          <p:cNvPr id="1403" name="image 1403"/>
          <p:cNvPicPr>
            <a:picLocks noChangeAspect="1"/>
          </p:cNvPicPr>
          <p:nvPr/>
        </p:nvPicPr>
        <p:blipFill>
          <a:blip r:embed="rId1403">
                </a:blip>
          <a:srcRect/>
          <a:stretch>
            <a:fillRect/>
          </a:stretch>
        </p:blipFill>
        <p:spPr>
          <a:xfrm rot="0" flipV="0" flipH="0">
            <a:off x="1892300" y="9309100"/>
            <a:ext cx="18910300" cy="3086100"/>
          </a:xfrm>
          <a:prstGeom prst="rect">
            <a:avLst/>
          </a:prstGeom>
        </p:spPr>
      </p:pic>
      <p:sp>
        <p:nvSpPr>
          <p:cNvPr id="1404" name="Object 1404"/>
          <p:cNvSpPr txBox="1"/>
          <p:nvPr/>
        </p:nvSpPr>
        <p:spPr>
          <a:xfrm>
            <a:off x="3001518" y="10924778"/>
            <a:ext cx="16609166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把握用户需求，把握痛点和爽点，并在这点上深挖、创造；持续营销维持热度，最终实现转化</a:t>
            </a:r>
            <a:endParaRPr lang="zh-CN" altLang="en-US"/>
          </a:p>
        </p:txBody>
      </p:sp>
      <p:sp>
        <p:nvSpPr>
          <p:cNvPr id="1405" name="Object 1405"/>
          <p:cNvSpPr txBox="1"/>
          <p:nvPr/>
        </p:nvSpPr>
        <p:spPr>
          <a:xfrm>
            <a:off x="3007518" y="10148328"/>
            <a:ext cx="4051300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2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营销</a:t>
            </a:r>
            <a:endParaRPr lang="zh-CN" altLang="en-US"/>
          </a:p>
        </p:txBody>
      </p:sp>
      <p:grpSp>
        <p:nvGrpSpPr>
          <p:cNvPr id="1406" name="组合 1406"/>
          <p:cNvGrpSpPr/>
          <p:nvPr/>
        </p:nvGrpSpPr>
        <p:grpSpPr>
          <a:xfrm>
            <a:off x="1766887" y="1374014"/>
            <a:ext cx="9436100" cy="2085461"/>
            <a:chOff x="1766887" y="1374014"/>
            <a:chExt cx="9436100" cy="2085461"/>
          </a:xfrm>
        </p:grpSpPr>
        <p:sp>
          <p:nvSpPr>
            <p:cNvPr id="1407" name="Object 1407"/>
            <p:cNvSpPr txBox="1"/>
            <p:nvPr/>
          </p:nvSpPr>
          <p:spPr>
            <a:xfrm>
              <a:off x="1665287" y="1297814"/>
              <a:ext cx="7721600" cy="1244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82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运营策略</a:t>
              </a:r>
              <a:endParaRPr lang="zh-CN" altLang="en-US"/>
            </a:p>
          </p:txBody>
        </p:sp>
        <p:sp>
          <p:nvSpPr>
            <p:cNvPr id="1408" name="Object 1408"/>
            <p:cNvSpPr txBox="1"/>
            <p:nvPr/>
          </p:nvSpPr>
          <p:spPr>
            <a:xfrm>
              <a:off x="1665287" y="2684776"/>
              <a:ext cx="9690100" cy="6984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Operation strategy</a:t>
              </a:r>
              <a:endParaRPr lang="zh-CN" altLang="en-US"/>
            </a:p>
          </p:txBody>
        </p:sp>
      </p:grpSp>
      <p:grpSp>
        <p:nvGrpSpPr>
          <p:cNvPr id="1409" name="组合 1409"/>
          <p:cNvGrpSpPr/>
          <p:nvPr/>
        </p:nvGrpSpPr>
        <p:grpSpPr>
          <a:xfrm>
            <a:off x="22567900" y="1409700"/>
            <a:ext cx="1181100" cy="355600"/>
            <a:chOff x="22567900" y="1409700"/>
            <a:chExt cx="1181100" cy="355600"/>
          </a:xfrm>
        </p:grpSpPr>
        <p:pic>
          <p:nvPicPr>
            <p:cNvPr id="14010" name="image 14010"/>
            <p:cNvPicPr>
              <a:picLocks noChangeAspect="1"/>
            </p:cNvPicPr>
            <p:nvPr/>
          </p:nvPicPr>
          <p:blipFill>
            <a:blip r:embed="rId14010">
                </a:blip>
            <a:srcRect/>
            <a:stretch>
              <a:fillRect/>
            </a:stretch>
          </p:blipFill>
          <p:spPr>
            <a:xfrm rot="0" flipV="0" flipH="0">
              <a:off x="22567900" y="1409700"/>
              <a:ext cx="355600" cy="355600"/>
            </a:xfrm>
            <a:prstGeom prst="rect">
              <a:avLst/>
            </a:prstGeom>
          </p:spPr>
        </p:pic>
        <p:pic>
          <p:nvPicPr>
            <p:cNvPr id="14011" name="image 14011"/>
            <p:cNvPicPr>
              <a:picLocks noChangeAspect="1"/>
            </p:cNvPicPr>
            <p:nvPr/>
          </p:nvPicPr>
          <p:blipFill>
            <a:blip r:embed="rId14011">
                </a:blip>
            <a:srcRect/>
            <a:stretch>
              <a:fillRect/>
            </a:stretch>
          </p:blipFill>
          <p:spPr>
            <a:xfrm rot="0" flipV="0" flipH="0">
              <a:off x="22974300" y="1409700"/>
              <a:ext cx="355600" cy="355600"/>
            </a:xfrm>
            <a:prstGeom prst="rect">
              <a:avLst/>
            </a:prstGeom>
          </p:spPr>
        </p:pic>
        <p:pic>
          <p:nvPicPr>
            <p:cNvPr id="14012" name="image 14012"/>
            <p:cNvPicPr>
              <a:picLocks noChangeAspect="1"/>
            </p:cNvPicPr>
            <p:nvPr/>
          </p:nvPicPr>
          <p:blipFill>
            <a:blip r:embed="rId14012">
                </a:blip>
            <a:srcRect/>
            <a:stretch>
              <a:fillRect/>
            </a:stretch>
          </p:blipFill>
          <p:spPr>
            <a:xfrm rot="0" flipV="0" flipH="0">
              <a:off x="23393400" y="1409700"/>
              <a:ext cx="355600" cy="355600"/>
            </a:xfrm>
            <a:prstGeom prst="rect">
              <a:avLst/>
            </a:prstGeom>
          </p:spPr>
        </p:pic>
      </p:grpSp>
      <p:pic>
        <p:nvPicPr>
          <p:cNvPr id="14013" name="image 14013"/>
          <p:cNvPicPr>
            <a:picLocks noChangeAspect="1"/>
          </p:cNvPicPr>
          <p:nvPr/>
        </p:nvPicPr>
        <p:blipFill>
          <a:blip r:embed="rId14013">
                </a:blip>
          <a:srcRect/>
          <a:stretch>
            <a:fillRect/>
          </a:stretch>
        </p:blipFill>
        <p:spPr>
          <a:xfrm rot="0" flipV="0" flipH="0">
            <a:off x="1879600" y="7797800"/>
            <a:ext cx="2438400" cy="1066800"/>
          </a:xfrm>
          <a:prstGeom prst="rect">
            <a:avLst/>
          </a:prstGeom>
        </p:spPr>
      </p:pic>
      <p:pic>
        <p:nvPicPr>
          <p:cNvPr id="14014" name="image 14014"/>
          <p:cNvPicPr>
            <a:picLocks noChangeAspect="1"/>
          </p:cNvPicPr>
          <p:nvPr/>
        </p:nvPicPr>
        <p:blipFill>
          <a:blip r:embed="rId14014">
                </a:blip>
          <a:srcRect/>
          <a:stretch>
            <a:fillRect/>
          </a:stretch>
        </p:blipFill>
        <p:spPr>
          <a:xfrm rot="0" flipV="0" flipH="0">
            <a:off x="3568700" y="5575300"/>
            <a:ext cx="18923000" cy="3086100"/>
          </a:xfrm>
          <a:prstGeom prst="rect">
            <a:avLst/>
          </a:prstGeom>
        </p:spPr>
      </p:pic>
      <p:sp>
        <p:nvSpPr>
          <p:cNvPr id="14015" name="Object 14015"/>
          <p:cNvSpPr txBox="1"/>
          <p:nvPr/>
        </p:nvSpPr>
        <p:spPr>
          <a:xfrm>
            <a:off x="4887118" y="7140559"/>
            <a:ext cx="17138459" cy="381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研究95后的消费行为，传达品牌文化；打造VIP用户专属服务，营造用户归属感，使用户还有消费</a:t>
            </a:r>
            <a:endParaRPr lang="zh-CN" altLang="en-US"/>
          </a:p>
        </p:txBody>
      </p:sp>
      <p:sp>
        <p:nvSpPr>
          <p:cNvPr id="14016" name="Object 14016"/>
          <p:cNvSpPr txBox="1"/>
          <p:nvPr/>
        </p:nvSpPr>
        <p:spPr>
          <a:xfrm>
            <a:off x="4887118" y="6361545"/>
            <a:ext cx="4051300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2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品牌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1" name="image 1501"/>
          <p:cNvPicPr>
            <a:picLocks noChangeAspect="1"/>
          </p:cNvPicPr>
          <p:nvPr/>
        </p:nvPicPr>
        <p:blipFill>
          <a:blip r:embed="rId1501">
                </a:blip>
          <a:srcRect/>
          <a:stretch>
            <a:fillRect/>
          </a:stretch>
        </p:blipFill>
        <p:spPr>
          <a:xfrm rot="0" flipV="0" flipH="0">
            <a:off x="22936200" y="12255500"/>
            <a:ext cx="825500" cy="825500"/>
          </a:xfrm>
          <a:prstGeom prst="rect">
            <a:avLst/>
          </a:prstGeom>
        </p:spPr>
      </p:pic>
      <p:pic>
        <p:nvPicPr>
          <p:cNvPr id="1502" name="image 1502"/>
          <p:cNvPicPr>
            <a:picLocks noChangeAspect="1"/>
          </p:cNvPicPr>
          <p:nvPr/>
        </p:nvPicPr>
        <p:blipFill>
          <a:blip r:embed="rId1502">
                </a:blip>
          <a:srcRect/>
          <a:stretch>
            <a:fillRect/>
          </a:stretch>
        </p:blipFill>
        <p:spPr>
          <a:xfrm rot="0" flipV="0" flipH="0">
            <a:off x="22567900" y="1409700"/>
            <a:ext cx="355600" cy="355600"/>
          </a:xfrm>
          <a:prstGeom prst="rect">
            <a:avLst/>
          </a:prstGeom>
        </p:spPr>
      </p:pic>
      <p:pic>
        <p:nvPicPr>
          <p:cNvPr id="1503" name="image 1503"/>
          <p:cNvPicPr>
            <a:picLocks noChangeAspect="1"/>
          </p:cNvPicPr>
          <p:nvPr/>
        </p:nvPicPr>
        <p:blipFill>
          <a:blip r:embed="rId1503">
                </a:blip>
          <a:srcRect/>
          <a:stretch>
            <a:fillRect/>
          </a:stretch>
        </p:blipFill>
        <p:spPr>
          <a:xfrm rot="0" flipV="0" flipH="0">
            <a:off x="22974300" y="1409700"/>
            <a:ext cx="355600" cy="355600"/>
          </a:xfrm>
          <a:prstGeom prst="rect">
            <a:avLst/>
          </a:prstGeom>
        </p:spPr>
      </p:pic>
      <p:pic>
        <p:nvPicPr>
          <p:cNvPr id="1504" name="image 1504"/>
          <p:cNvPicPr>
            <a:picLocks noChangeAspect="1"/>
          </p:cNvPicPr>
          <p:nvPr/>
        </p:nvPicPr>
        <p:blipFill>
          <a:blip r:embed="rId1504">
                </a:blip>
          <a:srcRect/>
          <a:stretch>
            <a:fillRect/>
          </a:stretch>
        </p:blipFill>
        <p:spPr>
          <a:xfrm rot="0" flipV="0" flipH="0">
            <a:off x="23393400" y="1409700"/>
            <a:ext cx="355600" cy="355600"/>
          </a:xfrm>
          <a:prstGeom prst="rect">
            <a:avLst/>
          </a:prstGeom>
        </p:spPr>
      </p:pic>
      <p:grpSp>
        <p:nvGrpSpPr>
          <p:cNvPr id="1505" name="组合 1505"/>
          <p:cNvGrpSpPr/>
          <p:nvPr/>
        </p:nvGrpSpPr>
        <p:grpSpPr>
          <a:xfrm>
            <a:off x="3315096" y="5805751"/>
            <a:ext cx="3797300" cy="6271965"/>
            <a:chOff x="3315096" y="5805751"/>
            <a:chExt cx="3797300" cy="6271965"/>
          </a:xfrm>
        </p:grpSpPr>
        <p:pic>
          <p:nvPicPr>
            <p:cNvPr id="1506" name="image 1506"/>
            <p:cNvPicPr>
              <a:picLocks noChangeAspect="1"/>
            </p:cNvPicPr>
            <p:nvPr/>
          </p:nvPicPr>
          <p:blipFill>
            <a:blip r:embed="rId1506">
                </a:blip>
            <a:srcRect/>
            <a:stretch>
              <a:fillRect/>
            </a:stretch>
          </p:blipFill>
          <p:spPr>
            <a:xfrm rot="0" flipV="0" flipH="0">
              <a:off x="4699396" y="9438103"/>
              <a:ext cx="1028700" cy="190500"/>
            </a:xfrm>
            <a:prstGeom prst="rect">
              <a:avLst/>
            </a:prstGeom>
          </p:spPr>
        </p:pic>
        <p:sp>
          <p:nvSpPr>
            <p:cNvPr id="1507" name="Object 1507"/>
            <p:cNvSpPr txBox="1"/>
            <p:nvPr/>
          </p:nvSpPr>
          <p:spPr>
            <a:xfrm>
              <a:off x="3524646" y="9931416"/>
              <a:ext cx="3378200" cy="2070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52500"/>
                </a:lnSpc>
              </a:pPr>
              <a:r>
                <a:rPr sz="30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提高关注度</a:t>
              </a:r>
              <a:endParaRPr lang="zh-CN" altLang="en-US" sz="3000"/>
            </a:p>
            <a:p>
              <a:pPr algn="ctr">
                <a:lnSpc>
                  <a:spcPct val="152500"/>
                </a:lnSpc>
              </a:pPr>
              <a:r>
                <a:rPr sz="30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培育好感</a:t>
              </a:r>
              <a:endParaRPr lang="zh-CN" altLang="en-US" sz="3000"/>
            </a:p>
            <a:p>
              <a:pPr algn="ctr">
                <a:lnSpc>
                  <a:spcPct val="152500"/>
                </a:lnSpc>
              </a:pPr>
              <a:r>
                <a:rPr sz="30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提高口碑</a:t>
              </a:r>
              <a:endParaRPr lang="zh-CN" altLang="en-US"/>
            </a:p>
          </p:txBody>
        </p:sp>
        <p:sp>
          <p:nvSpPr>
            <p:cNvPr id="1508" name="Object 1508"/>
            <p:cNvSpPr txBox="1"/>
            <p:nvPr/>
          </p:nvSpPr>
          <p:spPr>
            <a:xfrm>
              <a:off x="3315096" y="8380229"/>
              <a:ext cx="3797300" cy="76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50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品牌</a:t>
              </a:r>
              <a:endParaRPr lang="zh-CN" altLang="en-US"/>
            </a:p>
          </p:txBody>
        </p:sp>
        <p:pic>
          <p:nvPicPr>
            <p:cNvPr id="1509" name="image 1509"/>
            <p:cNvPicPr>
              <a:picLocks noChangeAspect="1"/>
            </p:cNvPicPr>
            <p:nvPr/>
          </p:nvPicPr>
          <p:blipFill>
            <a:blip r:embed="rId1509">
                </a:blip>
            <a:srcRect/>
            <a:stretch>
              <a:fillRect/>
            </a:stretch>
          </p:blipFill>
          <p:spPr>
            <a:xfrm rot="0" flipV="0" flipH="0">
              <a:off x="4545544" y="5805751"/>
              <a:ext cx="1336403" cy="1835542"/>
            </a:xfrm>
            <a:prstGeom prst="rect">
              <a:avLst/>
            </a:prstGeom>
          </p:spPr>
        </p:pic>
      </p:grpSp>
      <p:grpSp>
        <p:nvGrpSpPr>
          <p:cNvPr id="15010" name="组合 15010"/>
          <p:cNvGrpSpPr/>
          <p:nvPr/>
        </p:nvGrpSpPr>
        <p:grpSpPr>
          <a:xfrm>
            <a:off x="8788400" y="5898105"/>
            <a:ext cx="6870700" cy="6179611"/>
            <a:chOff x="8788400" y="5898105"/>
            <a:chExt cx="6870700" cy="6179611"/>
          </a:xfrm>
        </p:grpSpPr>
        <p:pic>
          <p:nvPicPr>
            <p:cNvPr id="15011" name="image 15011"/>
            <p:cNvPicPr>
              <a:picLocks noChangeAspect="1"/>
            </p:cNvPicPr>
            <p:nvPr/>
          </p:nvPicPr>
          <p:blipFill>
            <a:blip r:embed="rId15011">
                </a:blip>
            <a:srcRect/>
            <a:stretch>
              <a:fillRect/>
            </a:stretch>
          </p:blipFill>
          <p:spPr>
            <a:xfrm rot="0" flipV="0" flipH="0">
              <a:off x="11709400" y="9436100"/>
              <a:ext cx="1028700" cy="190500"/>
            </a:xfrm>
            <a:prstGeom prst="rect">
              <a:avLst/>
            </a:prstGeom>
          </p:spPr>
        </p:pic>
        <p:sp>
          <p:nvSpPr>
            <p:cNvPr id="15012" name="Object 15012"/>
            <p:cNvSpPr txBox="1"/>
            <p:nvPr/>
          </p:nvSpPr>
          <p:spPr>
            <a:xfrm>
              <a:off x="8788400" y="9931416"/>
              <a:ext cx="6870700" cy="2070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52500"/>
                </a:lnSpc>
              </a:pPr>
              <a:r>
                <a:rPr sz="30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发掘年轻人兴趣，办相关活动</a:t>
              </a:r>
              <a:endParaRPr lang="zh-CN" altLang="en-US" sz="3000"/>
            </a:p>
            <a:p>
              <a:pPr algn="ctr">
                <a:lnSpc>
                  <a:spcPct val="152500"/>
                </a:lnSpc>
              </a:pPr>
              <a:r>
                <a:rPr sz="30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构建生活场景，增添产品好感</a:t>
              </a:r>
              <a:endParaRPr lang="zh-CN" altLang="en-US" sz="3000"/>
            </a:p>
            <a:p>
              <a:pPr algn="ctr">
                <a:lnSpc>
                  <a:spcPct val="152500"/>
                </a:lnSpc>
              </a:pPr>
              <a:r>
                <a:rPr sz="30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帮助年轻人实现自我，提高认可</a:t>
              </a:r>
              <a:endParaRPr lang="zh-CN" altLang="en-US"/>
            </a:p>
          </p:txBody>
        </p:sp>
        <p:sp>
          <p:nvSpPr>
            <p:cNvPr id="15013" name="Object 15013"/>
            <p:cNvSpPr txBox="1"/>
            <p:nvPr/>
          </p:nvSpPr>
          <p:spPr>
            <a:xfrm>
              <a:off x="10325100" y="8394696"/>
              <a:ext cx="3797300" cy="76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50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行为</a:t>
              </a:r>
              <a:endParaRPr lang="zh-CN" altLang="en-US"/>
            </a:p>
          </p:txBody>
        </p:sp>
        <p:pic>
          <p:nvPicPr>
            <p:cNvPr id="15014" name="image 15014"/>
            <p:cNvPicPr>
              <a:picLocks noChangeAspect="1"/>
            </p:cNvPicPr>
            <p:nvPr/>
          </p:nvPicPr>
          <p:blipFill>
            <a:blip r:embed="rId15014">
                </a:blip>
            <a:srcRect/>
            <a:stretch>
              <a:fillRect/>
            </a:stretch>
          </p:blipFill>
          <p:spPr>
            <a:xfrm rot="0" flipV="0" flipH="0">
              <a:off x="11334704" y="5898105"/>
              <a:ext cx="1778091" cy="1646827"/>
            </a:xfrm>
            <a:prstGeom prst="rect">
              <a:avLst/>
            </a:prstGeom>
          </p:spPr>
        </p:pic>
      </p:grpSp>
      <p:grpSp>
        <p:nvGrpSpPr>
          <p:cNvPr id="15015" name="组合 15015"/>
          <p:cNvGrpSpPr/>
          <p:nvPr/>
        </p:nvGrpSpPr>
        <p:grpSpPr>
          <a:xfrm>
            <a:off x="17329745" y="5807863"/>
            <a:ext cx="3797300" cy="6266064"/>
            <a:chOff x="17329745" y="5807863"/>
            <a:chExt cx="3797300" cy="6266064"/>
          </a:xfrm>
        </p:grpSpPr>
        <p:pic>
          <p:nvPicPr>
            <p:cNvPr id="15016" name="image 15016"/>
            <p:cNvPicPr>
              <a:picLocks noChangeAspect="1"/>
            </p:cNvPicPr>
            <p:nvPr/>
          </p:nvPicPr>
          <p:blipFill>
            <a:blip r:embed="rId15016">
                </a:blip>
            <a:srcRect/>
            <a:stretch>
              <a:fillRect/>
            </a:stretch>
          </p:blipFill>
          <p:spPr>
            <a:xfrm rot="0" flipV="0" flipH="0">
              <a:off x="18720395" y="9436100"/>
              <a:ext cx="1016000" cy="190500"/>
            </a:xfrm>
            <a:prstGeom prst="rect">
              <a:avLst/>
            </a:prstGeom>
          </p:spPr>
        </p:pic>
        <p:sp>
          <p:nvSpPr>
            <p:cNvPr id="15017" name="Object 15017"/>
            <p:cNvSpPr txBox="1"/>
            <p:nvPr/>
          </p:nvSpPr>
          <p:spPr>
            <a:xfrm>
              <a:off x="17539295" y="9927627"/>
              <a:ext cx="3378200" cy="2070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52500"/>
                </a:lnSpc>
              </a:pPr>
              <a:r>
                <a:rPr sz="30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抖音直播</a:t>
              </a:r>
              <a:endParaRPr lang="zh-CN" altLang="en-US" sz="3000"/>
            </a:p>
            <a:p>
              <a:pPr algn="ctr">
                <a:lnSpc>
                  <a:spcPct val="152500"/>
                </a:lnSpc>
              </a:pPr>
              <a:r>
                <a:rPr sz="30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抖音视频</a:t>
              </a:r>
              <a:endParaRPr lang="zh-CN" altLang="en-US" sz="3000"/>
            </a:p>
            <a:p>
              <a:pPr algn="ctr">
                <a:lnSpc>
                  <a:spcPct val="152500"/>
                </a:lnSpc>
              </a:pPr>
              <a:r>
                <a:rPr sz="30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抖音活动</a:t>
              </a:r>
              <a:endParaRPr lang="zh-CN" altLang="en-US"/>
            </a:p>
          </p:txBody>
        </p:sp>
        <p:sp>
          <p:nvSpPr>
            <p:cNvPr id="15018" name="Object 15018"/>
            <p:cNvSpPr txBox="1"/>
            <p:nvPr/>
          </p:nvSpPr>
          <p:spPr>
            <a:xfrm>
              <a:off x="17329745" y="8379416"/>
              <a:ext cx="3797300" cy="76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50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触达</a:t>
              </a:r>
              <a:endParaRPr lang="zh-CN" altLang="en-US"/>
            </a:p>
          </p:txBody>
        </p:sp>
        <p:pic>
          <p:nvPicPr>
            <p:cNvPr id="15019" name="image 15019"/>
            <p:cNvPicPr>
              <a:picLocks noChangeAspect="1"/>
            </p:cNvPicPr>
            <p:nvPr/>
          </p:nvPicPr>
          <p:blipFill>
            <a:blip r:embed="rId15019">
                </a:blip>
            <a:srcRect/>
            <a:stretch>
              <a:fillRect/>
            </a:stretch>
          </p:blipFill>
          <p:spPr>
            <a:xfrm rot="0" flipV="0" flipH="0">
              <a:off x="18378855" y="5807863"/>
              <a:ext cx="1699079" cy="1827312"/>
            </a:xfrm>
            <a:prstGeom prst="rect">
              <a:avLst/>
            </a:prstGeom>
          </p:spPr>
        </p:pic>
      </p:grpSp>
      <p:grpSp>
        <p:nvGrpSpPr>
          <p:cNvPr id="15020" name="组合 15020"/>
          <p:cNvGrpSpPr/>
          <p:nvPr/>
        </p:nvGrpSpPr>
        <p:grpSpPr>
          <a:xfrm>
            <a:off x="1775023" y="1493672"/>
            <a:ext cx="7467600" cy="1953302"/>
            <a:chOff x="1775023" y="1493672"/>
            <a:chExt cx="7467600" cy="1953302"/>
          </a:xfrm>
        </p:grpSpPr>
        <p:sp>
          <p:nvSpPr>
            <p:cNvPr id="15021" name="Object 15021"/>
            <p:cNvSpPr txBox="1"/>
            <p:nvPr/>
          </p:nvSpPr>
          <p:spPr>
            <a:xfrm>
              <a:off x="1673423" y="1417472"/>
              <a:ext cx="7721600" cy="1244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82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行动路径</a:t>
              </a:r>
              <a:endParaRPr lang="zh-CN" altLang="en-US"/>
            </a:p>
          </p:txBody>
        </p:sp>
        <p:sp>
          <p:nvSpPr>
            <p:cNvPr id="15022" name="Object 15022"/>
            <p:cNvSpPr txBox="1"/>
            <p:nvPr/>
          </p:nvSpPr>
          <p:spPr>
            <a:xfrm>
              <a:off x="1673423" y="2672274"/>
              <a:ext cx="71247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Action path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image 1601"/>
          <p:cNvPicPr>
            <a:picLocks noChangeAspect="1"/>
          </p:cNvPicPr>
          <p:nvPr/>
        </p:nvPicPr>
        <p:blipFill>
          <a:blip r:embed="rId1601">
                </a:blip>
          <a:srcRect/>
          <a:stretch>
            <a:fillRect/>
          </a:stretch>
        </p:blipFill>
        <p:spPr>
          <a:xfrm rot="0" flipV="0" flipH="0">
            <a:off x="22936200" y="12255500"/>
            <a:ext cx="825500" cy="825500"/>
          </a:xfrm>
          <a:prstGeom prst="rect">
            <a:avLst/>
          </a:prstGeom>
        </p:spPr>
      </p:pic>
      <p:pic>
        <p:nvPicPr>
          <p:cNvPr id="1602" name="image 1602"/>
          <p:cNvPicPr>
            <a:picLocks noChangeAspect="1"/>
          </p:cNvPicPr>
          <p:nvPr/>
        </p:nvPicPr>
        <p:blipFill>
          <a:blip r:embed="rId1602">
                </a:blip>
          <a:srcRect/>
          <a:stretch>
            <a:fillRect/>
          </a:stretch>
        </p:blipFill>
        <p:spPr>
          <a:xfrm rot="0" flipV="0" flipH="0">
            <a:off x="-12700" y="6515100"/>
            <a:ext cx="24409400" cy="190500"/>
          </a:xfrm>
          <a:prstGeom prst="rect">
            <a:avLst/>
          </a:prstGeom>
        </p:spPr>
      </p:pic>
      <p:pic>
        <p:nvPicPr>
          <p:cNvPr id="1603" name="image 1603"/>
          <p:cNvPicPr>
            <a:picLocks noChangeAspect="1"/>
          </p:cNvPicPr>
          <p:nvPr/>
        </p:nvPicPr>
        <p:blipFill>
          <a:blip r:embed="rId1603">
                </a:blip>
          <a:srcRect/>
          <a:stretch>
            <a:fillRect/>
          </a:stretch>
        </p:blipFill>
        <p:spPr>
          <a:xfrm rot="0" flipV="0" flipH="0">
            <a:off x="3035300" y="6210300"/>
            <a:ext cx="825500" cy="812800"/>
          </a:xfrm>
          <a:prstGeom prst="rect">
            <a:avLst/>
          </a:prstGeom>
        </p:spPr>
      </p:pic>
      <p:pic>
        <p:nvPicPr>
          <p:cNvPr id="1604" name="image 1604"/>
          <p:cNvPicPr>
            <a:picLocks noChangeAspect="1"/>
          </p:cNvPicPr>
          <p:nvPr/>
        </p:nvPicPr>
        <p:blipFill>
          <a:blip r:embed="rId1604">
                </a:blip>
          <a:srcRect/>
          <a:stretch>
            <a:fillRect/>
          </a:stretch>
        </p:blipFill>
        <p:spPr>
          <a:xfrm rot="0" flipV="0" flipH="0">
            <a:off x="14693900" y="6210300"/>
            <a:ext cx="812800" cy="812800"/>
          </a:xfrm>
          <a:prstGeom prst="rect">
            <a:avLst/>
          </a:prstGeom>
        </p:spPr>
      </p:pic>
      <p:pic>
        <p:nvPicPr>
          <p:cNvPr id="1605" name="image 1605"/>
          <p:cNvPicPr>
            <a:picLocks noChangeAspect="1"/>
          </p:cNvPicPr>
          <p:nvPr/>
        </p:nvPicPr>
        <p:blipFill>
          <a:blip r:embed="rId1605">
                </a:blip>
          <a:srcRect/>
          <a:stretch>
            <a:fillRect/>
          </a:stretch>
        </p:blipFill>
        <p:spPr>
          <a:xfrm rot="0" flipV="0" flipH="0">
            <a:off x="8851900" y="6210300"/>
            <a:ext cx="825500" cy="812800"/>
          </a:xfrm>
          <a:prstGeom prst="rect">
            <a:avLst/>
          </a:prstGeom>
        </p:spPr>
      </p:pic>
      <p:pic>
        <p:nvPicPr>
          <p:cNvPr id="1606" name="image 1606"/>
          <p:cNvPicPr>
            <a:picLocks noChangeAspect="1"/>
          </p:cNvPicPr>
          <p:nvPr/>
        </p:nvPicPr>
        <p:blipFill>
          <a:blip r:embed="rId1606">
                </a:blip>
          <a:srcRect/>
          <a:stretch>
            <a:fillRect/>
          </a:stretch>
        </p:blipFill>
        <p:spPr>
          <a:xfrm rot="0" flipV="0" flipH="0">
            <a:off x="20510500" y="6210300"/>
            <a:ext cx="812800" cy="812800"/>
          </a:xfrm>
          <a:prstGeom prst="rect">
            <a:avLst/>
          </a:prstGeom>
        </p:spPr>
      </p:pic>
      <p:pic>
        <p:nvPicPr>
          <p:cNvPr id="1607" name="image 1607"/>
          <p:cNvPicPr>
            <a:picLocks noChangeAspect="1"/>
          </p:cNvPicPr>
          <p:nvPr/>
        </p:nvPicPr>
        <p:blipFill>
          <a:blip r:embed="rId1607">
                </a:blip>
          <a:srcRect/>
          <a:stretch>
            <a:fillRect/>
          </a:stretch>
        </p:blipFill>
        <p:spPr>
          <a:xfrm rot="0" flipV="0" flipH="0">
            <a:off x="22567900" y="1409700"/>
            <a:ext cx="355600" cy="355600"/>
          </a:xfrm>
          <a:prstGeom prst="rect">
            <a:avLst/>
          </a:prstGeom>
        </p:spPr>
      </p:pic>
      <p:pic>
        <p:nvPicPr>
          <p:cNvPr id="1608" name="image 1608"/>
          <p:cNvPicPr>
            <a:picLocks noChangeAspect="1"/>
          </p:cNvPicPr>
          <p:nvPr/>
        </p:nvPicPr>
        <p:blipFill>
          <a:blip r:embed="rId1608">
                </a:blip>
          <a:srcRect/>
          <a:stretch>
            <a:fillRect/>
          </a:stretch>
        </p:blipFill>
        <p:spPr>
          <a:xfrm rot="0" flipV="0" flipH="0">
            <a:off x="22974300" y="1409700"/>
            <a:ext cx="355600" cy="355600"/>
          </a:xfrm>
          <a:prstGeom prst="rect">
            <a:avLst/>
          </a:prstGeom>
        </p:spPr>
      </p:pic>
      <p:pic>
        <p:nvPicPr>
          <p:cNvPr id="1609" name="image 1609"/>
          <p:cNvPicPr>
            <a:picLocks noChangeAspect="1"/>
          </p:cNvPicPr>
          <p:nvPr/>
        </p:nvPicPr>
        <p:blipFill>
          <a:blip r:embed="rId1609">
                </a:blip>
          <a:srcRect/>
          <a:stretch>
            <a:fillRect/>
          </a:stretch>
        </p:blipFill>
        <p:spPr>
          <a:xfrm rot="0" flipV="0" flipH="0">
            <a:off x="23393400" y="1409700"/>
            <a:ext cx="355600" cy="355600"/>
          </a:xfrm>
          <a:prstGeom prst="rect">
            <a:avLst/>
          </a:prstGeom>
        </p:spPr>
      </p:pic>
      <p:sp>
        <p:nvSpPr>
          <p:cNvPr id="16010" name="Object 16010"/>
          <p:cNvSpPr txBox="1"/>
          <p:nvPr/>
        </p:nvSpPr>
        <p:spPr>
          <a:xfrm>
            <a:off x="1670645" y="1417670"/>
            <a:ext cx="7721600" cy="1244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82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内容规划</a:t>
            </a:r>
            <a:endParaRPr lang="zh-CN" altLang="en-US"/>
          </a:p>
        </p:txBody>
      </p:sp>
      <p:sp>
        <p:nvSpPr>
          <p:cNvPr id="16011" name="Object 16011"/>
          <p:cNvSpPr txBox="1"/>
          <p:nvPr/>
        </p:nvSpPr>
        <p:spPr>
          <a:xfrm>
            <a:off x="1669653" y="2632108"/>
            <a:ext cx="5397500" cy="698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600" i="0" b="0" dirty="0" smtClean="0" lang="zh-CN">
                <a:solidFill>
                  <a:srgbClr val="666666"/>
                </a:solidFill>
                <a:latin typeface="OPPOSans-M"/>
                <a:ea typeface="OPPOSans-M"/>
              </a:rPr>
              <a:t>Content planning</a:t>
            </a:r>
            <a:endParaRPr lang="zh-CN" altLang="en-US"/>
          </a:p>
        </p:txBody>
      </p:sp>
      <p:grpSp>
        <p:nvGrpSpPr>
          <p:cNvPr id="16012" name="组合 16012"/>
          <p:cNvGrpSpPr/>
          <p:nvPr/>
        </p:nvGrpSpPr>
        <p:grpSpPr>
          <a:xfrm>
            <a:off x="952500" y="5117500"/>
            <a:ext cx="4991100" cy="6253044"/>
            <a:chOff x="952500" y="5117500"/>
            <a:chExt cx="4991100" cy="6253044"/>
          </a:xfrm>
        </p:grpSpPr>
        <p:pic>
          <p:nvPicPr>
            <p:cNvPr id="16013" name="image 16013"/>
            <p:cNvPicPr>
              <a:picLocks noChangeAspect="1"/>
            </p:cNvPicPr>
            <p:nvPr/>
          </p:nvPicPr>
          <p:blipFill>
            <a:blip r:embed="rId16013">
                </a:blip>
            <a:srcRect/>
            <a:stretch>
              <a:fillRect/>
            </a:stretch>
          </p:blipFill>
          <p:spPr>
            <a:xfrm rot="0" flipV="0" flipH="0">
              <a:off x="3162300" y="10000059"/>
              <a:ext cx="571500" cy="660400"/>
            </a:xfrm>
            <a:prstGeom prst="rect">
              <a:avLst/>
            </a:prstGeom>
          </p:spPr>
        </p:pic>
        <p:sp>
          <p:nvSpPr>
            <p:cNvPr id="16014" name="Object 16014"/>
            <p:cNvSpPr txBox="1"/>
            <p:nvPr/>
          </p:nvSpPr>
          <p:spPr>
            <a:xfrm>
              <a:off x="1549400" y="7510379"/>
              <a:ext cx="37973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1月</a:t>
              </a:r>
              <a:endParaRPr lang="zh-CN" altLang="en-US"/>
            </a:p>
          </p:txBody>
        </p:sp>
        <p:sp>
          <p:nvSpPr>
            <p:cNvPr id="16015" name="Object 16015"/>
            <p:cNvSpPr txBox="1"/>
            <p:nvPr/>
          </p:nvSpPr>
          <p:spPr>
            <a:xfrm>
              <a:off x="1549400" y="5041300"/>
              <a:ext cx="3797300" cy="76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50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预热</a:t>
              </a:r>
              <a:endParaRPr lang="zh-CN" altLang="en-US"/>
            </a:p>
          </p:txBody>
        </p:sp>
        <p:sp>
          <p:nvSpPr>
            <p:cNvPr id="16016" name="Object 16016"/>
            <p:cNvSpPr txBox="1"/>
            <p:nvPr/>
          </p:nvSpPr>
          <p:spPr>
            <a:xfrm>
              <a:off x="1473200" y="8406802"/>
              <a:ext cx="3949700" cy="1143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sz="30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设计日常生活，树立人格化形象</a:t>
              </a:r>
              <a:endParaRPr lang="zh-CN" altLang="en-US"/>
            </a:p>
          </p:txBody>
        </p:sp>
        <p:sp>
          <p:nvSpPr>
            <p:cNvPr id="16017" name="Object 16017"/>
            <p:cNvSpPr txBox="1"/>
            <p:nvPr/>
          </p:nvSpPr>
          <p:spPr>
            <a:xfrm>
              <a:off x="952500" y="10773645"/>
              <a:ext cx="4991100" cy="520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400" i="0" b="0" dirty="0" smtClean="0" lang="zh-CN">
                  <a:solidFill>
                    <a:srgbClr val="333333"/>
                  </a:solidFill>
                  <a:latin typeface="OPPOSans-M"/>
                  <a:ea typeface="OPPOSans-M"/>
                </a:rPr>
                <a:t>抖音红人*3</a:t>
              </a:r>
              <a:endParaRPr lang="zh-CN" altLang="en-US"/>
            </a:p>
          </p:txBody>
        </p:sp>
      </p:grpSp>
      <p:grpSp>
        <p:nvGrpSpPr>
          <p:cNvPr id="16018" name="组合 16018"/>
          <p:cNvGrpSpPr/>
          <p:nvPr/>
        </p:nvGrpSpPr>
        <p:grpSpPr>
          <a:xfrm>
            <a:off x="6769100" y="5117500"/>
            <a:ext cx="4991100" cy="6260585"/>
            <a:chOff x="6769100" y="5117500"/>
            <a:chExt cx="4991100" cy="6260585"/>
          </a:xfrm>
        </p:grpSpPr>
        <p:pic>
          <p:nvPicPr>
            <p:cNvPr id="16019" name="image 16019"/>
            <p:cNvPicPr>
              <a:picLocks noChangeAspect="1"/>
            </p:cNvPicPr>
            <p:nvPr/>
          </p:nvPicPr>
          <p:blipFill>
            <a:blip r:embed="rId16019">
                </a:blip>
            <a:srcRect/>
            <a:stretch>
              <a:fillRect/>
            </a:stretch>
          </p:blipFill>
          <p:spPr>
            <a:xfrm rot="0" flipV="0" flipH="0">
              <a:off x="8978900" y="10007600"/>
              <a:ext cx="571500" cy="660400"/>
            </a:xfrm>
            <a:prstGeom prst="rect">
              <a:avLst/>
            </a:prstGeom>
          </p:spPr>
        </p:pic>
        <p:sp>
          <p:nvSpPr>
            <p:cNvPr id="16020" name="Object 16020"/>
            <p:cNvSpPr txBox="1"/>
            <p:nvPr/>
          </p:nvSpPr>
          <p:spPr>
            <a:xfrm>
              <a:off x="7366000" y="7517920"/>
              <a:ext cx="37973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2月</a:t>
              </a:r>
              <a:endParaRPr lang="zh-CN" altLang="en-US"/>
            </a:p>
          </p:txBody>
        </p:sp>
        <p:sp>
          <p:nvSpPr>
            <p:cNvPr id="16021" name="Object 16021"/>
            <p:cNvSpPr txBox="1"/>
            <p:nvPr/>
          </p:nvSpPr>
          <p:spPr>
            <a:xfrm>
              <a:off x="7366000" y="5041300"/>
              <a:ext cx="3797300" cy="76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50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预售</a:t>
              </a:r>
              <a:endParaRPr lang="zh-CN" altLang="en-US"/>
            </a:p>
          </p:txBody>
        </p:sp>
        <p:sp>
          <p:nvSpPr>
            <p:cNvPr id="16022" name="Object 16022"/>
            <p:cNvSpPr txBox="1"/>
            <p:nvPr/>
          </p:nvSpPr>
          <p:spPr>
            <a:xfrm>
              <a:off x="7289800" y="8416327"/>
              <a:ext cx="3949700" cy="1143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sz="30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植入稿定设计，体现品牌形象定位</a:t>
              </a:r>
              <a:endParaRPr lang="zh-CN" altLang="en-US"/>
            </a:p>
          </p:txBody>
        </p:sp>
        <p:sp>
          <p:nvSpPr>
            <p:cNvPr id="16023" name="Object 16023"/>
            <p:cNvSpPr txBox="1"/>
            <p:nvPr/>
          </p:nvSpPr>
          <p:spPr>
            <a:xfrm>
              <a:off x="6769100" y="10781186"/>
              <a:ext cx="4991100" cy="520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400" i="0" b="0" dirty="0" smtClean="0" lang="zh-CN">
                  <a:solidFill>
                    <a:srgbClr val="333333"/>
                  </a:solidFill>
                  <a:latin typeface="OPPOSans-M"/>
                  <a:ea typeface="OPPOSans-M"/>
                </a:rPr>
                <a:t>抖音红人*3</a:t>
              </a:r>
              <a:endParaRPr lang="zh-CN" altLang="en-US"/>
            </a:p>
          </p:txBody>
        </p:sp>
      </p:grpSp>
      <p:grpSp>
        <p:nvGrpSpPr>
          <p:cNvPr id="16024" name="组合 16024"/>
          <p:cNvGrpSpPr/>
          <p:nvPr/>
        </p:nvGrpSpPr>
        <p:grpSpPr>
          <a:xfrm>
            <a:off x="12604750" y="5117500"/>
            <a:ext cx="4991100" cy="6253639"/>
            <a:chOff x="12604750" y="5117500"/>
            <a:chExt cx="4991100" cy="6253639"/>
          </a:xfrm>
        </p:grpSpPr>
        <p:pic>
          <p:nvPicPr>
            <p:cNvPr id="16025" name="image 16025"/>
            <p:cNvPicPr>
              <a:picLocks noChangeAspect="1"/>
            </p:cNvPicPr>
            <p:nvPr/>
          </p:nvPicPr>
          <p:blipFill>
            <a:blip r:embed="rId16025">
                </a:blip>
            <a:srcRect/>
            <a:stretch>
              <a:fillRect/>
            </a:stretch>
          </p:blipFill>
          <p:spPr>
            <a:xfrm rot="0" flipV="0" flipH="0">
              <a:off x="14814550" y="10000654"/>
              <a:ext cx="571500" cy="660400"/>
            </a:xfrm>
            <a:prstGeom prst="rect">
              <a:avLst/>
            </a:prstGeom>
          </p:spPr>
        </p:pic>
        <p:sp>
          <p:nvSpPr>
            <p:cNvPr id="16026" name="Object 16026"/>
            <p:cNvSpPr txBox="1"/>
            <p:nvPr/>
          </p:nvSpPr>
          <p:spPr>
            <a:xfrm>
              <a:off x="13201650" y="7510974"/>
              <a:ext cx="37973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3月</a:t>
              </a:r>
              <a:endParaRPr lang="zh-CN" altLang="en-US"/>
            </a:p>
          </p:txBody>
        </p:sp>
        <p:sp>
          <p:nvSpPr>
            <p:cNvPr id="16027" name="Object 16027"/>
            <p:cNvSpPr txBox="1"/>
            <p:nvPr/>
          </p:nvSpPr>
          <p:spPr>
            <a:xfrm>
              <a:off x="13201650" y="5041300"/>
              <a:ext cx="3797300" cy="76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50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上线</a:t>
              </a:r>
              <a:endParaRPr lang="zh-CN" altLang="en-US"/>
            </a:p>
          </p:txBody>
        </p:sp>
        <p:sp>
          <p:nvSpPr>
            <p:cNvPr id="16028" name="Object 16028"/>
            <p:cNvSpPr txBox="1"/>
            <p:nvPr/>
          </p:nvSpPr>
          <p:spPr>
            <a:xfrm>
              <a:off x="13125450" y="8407794"/>
              <a:ext cx="3949700" cy="1143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sz="30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丰富场景内容，深入呈现产品卖点</a:t>
              </a:r>
              <a:endParaRPr lang="zh-CN" altLang="en-US"/>
            </a:p>
          </p:txBody>
        </p:sp>
        <p:sp>
          <p:nvSpPr>
            <p:cNvPr id="16029" name="Object 16029"/>
            <p:cNvSpPr txBox="1"/>
            <p:nvPr/>
          </p:nvSpPr>
          <p:spPr>
            <a:xfrm>
              <a:off x="12604750" y="10774240"/>
              <a:ext cx="4991100" cy="520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400" i="0" b="0" dirty="0" smtClean="0" lang="zh-CN">
                  <a:solidFill>
                    <a:srgbClr val="333333"/>
                  </a:solidFill>
                  <a:latin typeface="OPPOSans-M"/>
                  <a:ea typeface="OPPOSans-M"/>
                </a:rPr>
                <a:t>抖音红人*3</a:t>
              </a:r>
              <a:endParaRPr lang="zh-CN" altLang="en-US"/>
            </a:p>
          </p:txBody>
        </p:sp>
      </p:grpSp>
      <p:grpSp>
        <p:nvGrpSpPr>
          <p:cNvPr id="16030" name="组合 16030"/>
          <p:cNvGrpSpPr/>
          <p:nvPr/>
        </p:nvGrpSpPr>
        <p:grpSpPr>
          <a:xfrm>
            <a:off x="18421350" y="5117500"/>
            <a:ext cx="4991100" cy="6263760"/>
            <a:chOff x="18421350" y="5117500"/>
            <a:chExt cx="4991100" cy="6263760"/>
          </a:xfrm>
        </p:grpSpPr>
        <p:pic>
          <p:nvPicPr>
            <p:cNvPr id="16031" name="image 16031"/>
            <p:cNvPicPr>
              <a:picLocks noChangeAspect="1"/>
            </p:cNvPicPr>
            <p:nvPr/>
          </p:nvPicPr>
          <p:blipFill>
            <a:blip r:embed="rId16031">
                </a:blip>
            <a:srcRect/>
            <a:stretch>
              <a:fillRect/>
            </a:stretch>
          </p:blipFill>
          <p:spPr>
            <a:xfrm rot="0" flipV="0" flipH="0">
              <a:off x="20631150" y="10010775"/>
              <a:ext cx="571500" cy="660400"/>
            </a:xfrm>
            <a:prstGeom prst="rect">
              <a:avLst/>
            </a:prstGeom>
          </p:spPr>
        </p:pic>
        <p:sp>
          <p:nvSpPr>
            <p:cNvPr id="16032" name="Object 16032"/>
            <p:cNvSpPr txBox="1"/>
            <p:nvPr/>
          </p:nvSpPr>
          <p:spPr>
            <a:xfrm>
              <a:off x="19018250" y="7521095"/>
              <a:ext cx="37973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4月</a:t>
              </a:r>
              <a:endParaRPr lang="zh-CN" altLang="en-US"/>
            </a:p>
          </p:txBody>
        </p:sp>
        <p:sp>
          <p:nvSpPr>
            <p:cNvPr id="16033" name="Object 16033"/>
            <p:cNvSpPr txBox="1"/>
            <p:nvPr/>
          </p:nvSpPr>
          <p:spPr>
            <a:xfrm>
              <a:off x="19018250" y="5041300"/>
              <a:ext cx="3797300" cy="76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50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维持</a:t>
              </a:r>
              <a:endParaRPr lang="zh-CN" altLang="en-US"/>
            </a:p>
          </p:txBody>
        </p:sp>
        <p:sp>
          <p:nvSpPr>
            <p:cNvPr id="16034" name="Object 16034"/>
            <p:cNvSpPr txBox="1"/>
            <p:nvPr/>
          </p:nvSpPr>
          <p:spPr>
            <a:xfrm>
              <a:off x="18942050" y="8417517"/>
              <a:ext cx="3949700" cy="1143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sz="30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结合产品说故事，维持产品热度</a:t>
              </a:r>
              <a:endParaRPr lang="zh-CN" altLang="en-US"/>
            </a:p>
          </p:txBody>
        </p:sp>
        <p:sp>
          <p:nvSpPr>
            <p:cNvPr id="16035" name="Object 16035"/>
            <p:cNvSpPr txBox="1"/>
            <p:nvPr/>
          </p:nvSpPr>
          <p:spPr>
            <a:xfrm>
              <a:off x="18421350" y="10784361"/>
              <a:ext cx="4991100" cy="520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400" i="0" b="0" dirty="0" smtClean="0" lang="zh-CN">
                  <a:solidFill>
                    <a:srgbClr val="333333"/>
                  </a:solidFill>
                  <a:latin typeface="OPPOSans-M"/>
                  <a:ea typeface="OPPOSans-M"/>
                </a:rPr>
                <a:t>抖音红人*5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1" name="image 1701"/>
          <p:cNvPicPr>
            <a:picLocks noChangeAspect="1"/>
          </p:cNvPicPr>
          <p:nvPr/>
        </p:nvPicPr>
        <p:blipFill>
          <a:blip r:embed="rId1701">
                </a:blip>
          <a:srcRect/>
          <a:stretch>
            <a:fillRect/>
          </a:stretch>
        </p:blipFill>
        <p:spPr>
          <a:xfrm rot="0" flipV="0" flipH="0">
            <a:off x="22936200" y="12255500"/>
            <a:ext cx="825500" cy="825500"/>
          </a:xfrm>
          <a:prstGeom prst="rect">
            <a:avLst/>
          </a:prstGeom>
        </p:spPr>
      </p:pic>
      <p:pic>
        <p:nvPicPr>
          <p:cNvPr id="1702" name="image 1702"/>
          <p:cNvPicPr>
            <a:picLocks noChangeAspect="1"/>
          </p:cNvPicPr>
          <p:nvPr/>
        </p:nvPicPr>
        <p:blipFill>
          <a:blip r:embed="rId1702">
                </a:blip>
          <a:srcRect/>
          <a:stretch>
            <a:fillRect/>
          </a:stretch>
        </p:blipFill>
        <p:spPr>
          <a:xfrm rot="0" flipV="0" flipH="0">
            <a:off x="9716008" y="5956300"/>
            <a:ext cx="5016500" cy="3022600"/>
          </a:xfrm>
          <a:prstGeom prst="rect">
            <a:avLst/>
          </a:prstGeom>
        </p:spPr>
      </p:pic>
      <p:sp>
        <p:nvSpPr>
          <p:cNvPr id="1703" name="Object 1703"/>
          <p:cNvSpPr txBox="1"/>
          <p:nvPr/>
        </p:nvSpPr>
        <p:spPr>
          <a:xfrm>
            <a:off x="10300208" y="7355916"/>
            <a:ext cx="3848100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产品植入</a:t>
            </a:r>
            <a:endParaRPr lang="zh-CN" altLang="en-US"/>
          </a:p>
        </p:txBody>
      </p:sp>
      <p:sp>
        <p:nvSpPr>
          <p:cNvPr id="1704" name="Object 1704"/>
          <p:cNvSpPr txBox="1"/>
          <p:nvPr/>
        </p:nvSpPr>
        <p:spPr>
          <a:xfrm>
            <a:off x="9436608" y="9450054"/>
            <a:ext cx="56261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33333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产品融入娱乐化视频，不让用户反感又能让用户了解</a:t>
            </a:r>
            <a:endParaRPr lang="zh-CN" altLang="en-US"/>
          </a:p>
        </p:txBody>
      </p:sp>
      <p:pic>
        <p:nvPicPr>
          <p:cNvPr id="1705" name="image 1705"/>
          <p:cNvPicPr>
            <a:picLocks noChangeAspect="1"/>
          </p:cNvPicPr>
          <p:nvPr/>
        </p:nvPicPr>
        <p:blipFill>
          <a:blip r:embed="rId1705">
                </a:blip>
          <a:srcRect/>
          <a:stretch>
            <a:fillRect/>
          </a:stretch>
        </p:blipFill>
        <p:spPr>
          <a:xfrm rot="0" flipV="0" flipH="0">
            <a:off x="17310608" y="5956300"/>
            <a:ext cx="5016500" cy="3022600"/>
          </a:xfrm>
          <a:prstGeom prst="rect">
            <a:avLst/>
          </a:prstGeom>
        </p:spPr>
      </p:pic>
      <p:sp>
        <p:nvSpPr>
          <p:cNvPr id="1706" name="Object 1706"/>
          <p:cNvSpPr txBox="1"/>
          <p:nvPr/>
        </p:nvSpPr>
        <p:spPr>
          <a:xfrm>
            <a:off x="17894808" y="7349962"/>
            <a:ext cx="3848100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产品上线</a:t>
            </a:r>
            <a:endParaRPr lang="zh-CN" altLang="en-US"/>
          </a:p>
        </p:txBody>
      </p:sp>
      <p:sp>
        <p:nvSpPr>
          <p:cNvPr id="1707" name="Object 1707"/>
          <p:cNvSpPr txBox="1"/>
          <p:nvPr/>
        </p:nvSpPr>
        <p:spPr>
          <a:xfrm>
            <a:off x="17031208" y="9448912"/>
            <a:ext cx="56261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33333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产品直播带货，KOL引流带来大量关注</a:t>
            </a:r>
            <a:endParaRPr lang="zh-CN" altLang="en-US"/>
          </a:p>
        </p:txBody>
      </p:sp>
      <p:pic>
        <p:nvPicPr>
          <p:cNvPr id="1708" name="image 1708"/>
          <p:cNvPicPr>
            <a:picLocks noChangeAspect="1"/>
          </p:cNvPicPr>
          <p:nvPr/>
        </p:nvPicPr>
        <p:blipFill>
          <a:blip r:embed="rId1708">
                </a:blip>
          <a:srcRect/>
          <a:stretch>
            <a:fillRect/>
          </a:stretch>
        </p:blipFill>
        <p:spPr>
          <a:xfrm rot="0" flipV="0" flipH="0">
            <a:off x="2110994" y="5956300"/>
            <a:ext cx="5016500" cy="3022600"/>
          </a:xfrm>
          <a:prstGeom prst="rect">
            <a:avLst/>
          </a:prstGeom>
        </p:spPr>
      </p:pic>
      <p:sp>
        <p:nvSpPr>
          <p:cNvPr id="1709" name="Object 1709"/>
          <p:cNvSpPr txBox="1"/>
          <p:nvPr/>
        </p:nvSpPr>
        <p:spPr>
          <a:xfrm>
            <a:off x="2695194" y="7355916"/>
            <a:ext cx="3848100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生活切入</a:t>
            </a:r>
            <a:endParaRPr lang="zh-CN" altLang="en-US"/>
          </a:p>
        </p:txBody>
      </p:sp>
      <p:sp>
        <p:nvSpPr>
          <p:cNvPr id="17010" name="Object 17010"/>
          <p:cNvSpPr txBox="1"/>
          <p:nvPr/>
        </p:nvSpPr>
        <p:spPr>
          <a:xfrm>
            <a:off x="1831594" y="9451959"/>
            <a:ext cx="56261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33333"/>
              </a:lnSpc>
            </a:pPr>
            <a:r>
              <a:rPr sz="3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通过娱乐化运营达到圈粉目的</a:t>
            </a:r>
            <a:endParaRPr lang="zh-CN" altLang="en-US"/>
          </a:p>
        </p:txBody>
      </p:sp>
      <p:grpSp>
        <p:nvGrpSpPr>
          <p:cNvPr id="17011" name="组合 17011"/>
          <p:cNvGrpSpPr/>
          <p:nvPr/>
        </p:nvGrpSpPr>
        <p:grpSpPr>
          <a:xfrm>
            <a:off x="1766887" y="1493672"/>
            <a:ext cx="7467600" cy="1913135"/>
            <a:chOff x="1766887" y="1493672"/>
            <a:chExt cx="7467600" cy="1913135"/>
          </a:xfrm>
        </p:grpSpPr>
        <p:sp>
          <p:nvSpPr>
            <p:cNvPr id="17012" name="Object 17012"/>
            <p:cNvSpPr txBox="1"/>
            <p:nvPr/>
          </p:nvSpPr>
          <p:spPr>
            <a:xfrm>
              <a:off x="1665287" y="1417472"/>
              <a:ext cx="7721600" cy="1244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82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运营路径</a:t>
              </a:r>
              <a:endParaRPr lang="zh-CN" altLang="en-US"/>
            </a:p>
          </p:txBody>
        </p:sp>
        <p:sp>
          <p:nvSpPr>
            <p:cNvPr id="17013" name="Object 17013"/>
            <p:cNvSpPr txBox="1"/>
            <p:nvPr/>
          </p:nvSpPr>
          <p:spPr>
            <a:xfrm>
              <a:off x="1665287" y="2632108"/>
              <a:ext cx="5003800" cy="6984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Operation ideas</a:t>
              </a:r>
              <a:endParaRPr lang="zh-CN" altLang="en-US"/>
            </a:p>
          </p:txBody>
        </p:sp>
      </p:grpSp>
      <p:grpSp>
        <p:nvGrpSpPr>
          <p:cNvPr id="17014" name="组合 17014"/>
          <p:cNvGrpSpPr/>
          <p:nvPr/>
        </p:nvGrpSpPr>
        <p:grpSpPr>
          <a:xfrm>
            <a:off x="22567900" y="1409700"/>
            <a:ext cx="1181100" cy="355600"/>
            <a:chOff x="22567900" y="1409700"/>
            <a:chExt cx="1181100" cy="355600"/>
          </a:xfrm>
        </p:grpSpPr>
        <p:pic>
          <p:nvPicPr>
            <p:cNvPr id="17015" name="image 17015"/>
            <p:cNvPicPr>
              <a:picLocks noChangeAspect="1"/>
            </p:cNvPicPr>
            <p:nvPr/>
          </p:nvPicPr>
          <p:blipFill>
            <a:blip r:embed="rId17015">
                </a:blip>
            <a:srcRect/>
            <a:stretch>
              <a:fillRect/>
            </a:stretch>
          </p:blipFill>
          <p:spPr>
            <a:xfrm rot="0" flipV="0" flipH="0">
              <a:off x="22567900" y="1409700"/>
              <a:ext cx="355600" cy="355600"/>
            </a:xfrm>
            <a:prstGeom prst="rect">
              <a:avLst/>
            </a:prstGeom>
          </p:spPr>
        </p:pic>
        <p:pic>
          <p:nvPicPr>
            <p:cNvPr id="17016" name="image 17016"/>
            <p:cNvPicPr>
              <a:picLocks noChangeAspect="1"/>
            </p:cNvPicPr>
            <p:nvPr/>
          </p:nvPicPr>
          <p:blipFill>
            <a:blip r:embed="rId17016">
                </a:blip>
            <a:srcRect/>
            <a:stretch>
              <a:fillRect/>
            </a:stretch>
          </p:blipFill>
          <p:spPr>
            <a:xfrm rot="0" flipV="0" flipH="0">
              <a:off x="22974300" y="1409700"/>
              <a:ext cx="355600" cy="355600"/>
            </a:xfrm>
            <a:prstGeom prst="rect">
              <a:avLst/>
            </a:prstGeom>
          </p:spPr>
        </p:pic>
        <p:pic>
          <p:nvPicPr>
            <p:cNvPr id="17017" name="image 17017"/>
            <p:cNvPicPr>
              <a:picLocks noChangeAspect="1"/>
            </p:cNvPicPr>
            <p:nvPr/>
          </p:nvPicPr>
          <p:blipFill>
            <a:blip r:embed="rId17017">
                </a:blip>
            <a:srcRect/>
            <a:stretch>
              <a:fillRect/>
            </a:stretch>
          </p:blipFill>
          <p:spPr>
            <a:xfrm rot="0" flipV="0" flipH="0">
              <a:off x="23393400" y="1409700"/>
              <a:ext cx="355600" cy="355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1" name="image 1801"/>
          <p:cNvPicPr>
            <a:picLocks noChangeAspect="1"/>
          </p:cNvPicPr>
          <p:nvPr/>
        </p:nvPicPr>
        <p:blipFill>
          <a:blip r:embed="rId1801">
                </a:blip>
          <a:srcRect/>
          <a:stretch>
            <a:fillRect/>
          </a:stretch>
        </p:blipFill>
        <p:spPr>
          <a:xfrm rot="0" flipV="0" flipH="0">
            <a:off x="2197100" y="5194300"/>
            <a:ext cx="20561300" cy="2832100"/>
          </a:xfrm>
          <a:prstGeom prst="rect">
            <a:avLst/>
          </a:prstGeom>
        </p:spPr>
      </p:pic>
      <p:pic>
        <p:nvPicPr>
          <p:cNvPr id="1802" name="image 1802"/>
          <p:cNvPicPr>
            <a:picLocks noChangeAspect="1"/>
          </p:cNvPicPr>
          <p:nvPr/>
        </p:nvPicPr>
        <p:blipFill>
          <a:blip r:embed="rId1802">
                </a:blip>
          <a:srcRect/>
          <a:stretch>
            <a:fillRect/>
          </a:stretch>
        </p:blipFill>
        <p:spPr>
          <a:xfrm rot="0" flipV="0" flipH="0">
            <a:off x="1511300" y="4826000"/>
            <a:ext cx="939800" cy="2451100"/>
          </a:xfrm>
          <a:prstGeom prst="rect">
            <a:avLst/>
          </a:prstGeom>
        </p:spPr>
      </p:pic>
      <p:pic>
        <p:nvPicPr>
          <p:cNvPr id="1803" name="image 1803"/>
          <p:cNvPicPr>
            <a:picLocks noChangeAspect="1"/>
          </p:cNvPicPr>
          <p:nvPr/>
        </p:nvPicPr>
        <p:blipFill>
          <a:blip r:embed="rId1803">
                </a:blip>
          <a:srcRect/>
          <a:stretch>
            <a:fillRect/>
          </a:stretch>
        </p:blipFill>
        <p:spPr>
          <a:xfrm rot="0" flipV="0" flipH="0">
            <a:off x="1905000" y="4826000"/>
            <a:ext cx="20561300" cy="2844800"/>
          </a:xfrm>
          <a:prstGeom prst="rect">
            <a:avLst/>
          </a:prstGeom>
        </p:spPr>
      </p:pic>
      <p:pic>
        <p:nvPicPr>
          <p:cNvPr id="1804" name="image 1804"/>
          <p:cNvPicPr>
            <a:picLocks noChangeAspect="1"/>
          </p:cNvPicPr>
          <p:nvPr/>
        </p:nvPicPr>
        <p:blipFill>
          <a:blip r:embed="rId1804">
                </a:blip>
          <a:srcRect/>
          <a:stretch>
            <a:fillRect/>
          </a:stretch>
        </p:blipFill>
        <p:spPr>
          <a:xfrm rot="0" flipV="0" flipH="0">
            <a:off x="22936200" y="12255500"/>
            <a:ext cx="825500" cy="825500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13415271" y="10968156"/>
            <a:ext cx="48768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KOL单跳推广费用</a:t>
            </a:r>
            <a:endParaRPr lang="zh-CN" altLang="en-US"/>
          </a:p>
        </p:txBody>
      </p:sp>
      <p:sp>
        <p:nvSpPr>
          <p:cNvPr id="1806" name="Object 1806"/>
          <p:cNvSpPr txBox="1"/>
          <p:nvPr/>
        </p:nvSpPr>
        <p:spPr>
          <a:xfrm>
            <a:off x="12515056" y="11044356"/>
            <a:ext cx="1079500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75000"/>
              </a:lnSpc>
            </a:pPr>
            <a:r>
              <a:rPr sz="4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03</a:t>
            </a:r>
            <a:endParaRPr lang="zh-CN" altLang="en-US"/>
          </a:p>
        </p:txBody>
      </p:sp>
      <p:sp>
        <p:nvSpPr>
          <p:cNvPr id="1807" name="Object 1807"/>
          <p:cNvSpPr txBox="1"/>
          <p:nvPr/>
        </p:nvSpPr>
        <p:spPr>
          <a:xfrm>
            <a:off x="18763456" y="11044356"/>
            <a:ext cx="1079500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75000"/>
              </a:lnSpc>
            </a:pPr>
            <a:r>
              <a:rPr sz="4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04</a:t>
            </a:r>
            <a:endParaRPr lang="zh-CN" altLang="en-US"/>
          </a:p>
        </p:txBody>
      </p:sp>
      <p:sp>
        <p:nvSpPr>
          <p:cNvPr id="1808" name="Object 1808"/>
          <p:cNvSpPr txBox="1"/>
          <p:nvPr/>
        </p:nvSpPr>
        <p:spPr>
          <a:xfrm>
            <a:off x="9865320" y="9322986"/>
            <a:ext cx="4622800" cy="762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50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费用预估</a:t>
            </a:r>
            <a:endParaRPr lang="zh-CN" altLang="en-US"/>
          </a:p>
        </p:txBody>
      </p:sp>
      <p:sp>
        <p:nvSpPr>
          <p:cNvPr id="1809" name="Object 1809"/>
          <p:cNvSpPr txBox="1"/>
          <p:nvPr/>
        </p:nvSpPr>
        <p:spPr>
          <a:xfrm>
            <a:off x="19671288" y="10968156"/>
            <a:ext cx="42291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平台合作费</a:t>
            </a:r>
            <a:endParaRPr lang="zh-CN" altLang="en-US"/>
          </a:p>
        </p:txBody>
      </p:sp>
      <p:grpSp>
        <p:nvGrpSpPr>
          <p:cNvPr id="18010" name="组合 18010"/>
          <p:cNvGrpSpPr/>
          <p:nvPr/>
        </p:nvGrpSpPr>
        <p:grpSpPr>
          <a:xfrm>
            <a:off x="2710656" y="5477608"/>
            <a:ext cx="4622800" cy="1541583"/>
            <a:chOff x="2710656" y="5477608"/>
            <a:chExt cx="4622800" cy="1541583"/>
          </a:xfrm>
        </p:grpSpPr>
        <p:sp>
          <p:nvSpPr>
            <p:cNvPr id="18011" name="Object 18011"/>
            <p:cNvSpPr txBox="1"/>
            <p:nvPr/>
          </p:nvSpPr>
          <p:spPr>
            <a:xfrm>
              <a:off x="3301206" y="5401408"/>
              <a:ext cx="3441700" cy="520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4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短视频发布</a:t>
              </a:r>
              <a:endParaRPr lang="zh-CN" altLang="en-US"/>
            </a:p>
          </p:txBody>
        </p:sp>
        <p:sp>
          <p:nvSpPr>
            <p:cNvPr id="18012" name="Object 18012"/>
            <p:cNvSpPr txBox="1"/>
            <p:nvPr/>
          </p:nvSpPr>
          <p:spPr>
            <a:xfrm>
              <a:off x="2710656" y="6117491"/>
              <a:ext cx="4622800" cy="825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54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80条</a:t>
              </a:r>
              <a:endParaRPr lang="zh-CN" altLang="en-US"/>
            </a:p>
          </p:txBody>
        </p:sp>
      </p:grpSp>
      <p:grpSp>
        <p:nvGrpSpPr>
          <p:cNvPr id="18013" name="组合 18013"/>
          <p:cNvGrpSpPr/>
          <p:nvPr/>
        </p:nvGrpSpPr>
        <p:grpSpPr>
          <a:xfrm>
            <a:off x="7519650" y="5496648"/>
            <a:ext cx="4622800" cy="1529502"/>
            <a:chOff x="7519650" y="5496648"/>
            <a:chExt cx="4622800" cy="1529502"/>
          </a:xfrm>
        </p:grpSpPr>
        <p:sp>
          <p:nvSpPr>
            <p:cNvPr id="18014" name="Object 18014"/>
            <p:cNvSpPr txBox="1"/>
            <p:nvPr/>
          </p:nvSpPr>
          <p:spPr>
            <a:xfrm>
              <a:off x="8110200" y="5420448"/>
              <a:ext cx="3441700" cy="520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4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粉丝增长</a:t>
              </a:r>
              <a:endParaRPr lang="zh-CN" altLang="en-US"/>
            </a:p>
          </p:txBody>
        </p:sp>
        <p:sp>
          <p:nvSpPr>
            <p:cNvPr id="18015" name="Object 18015"/>
            <p:cNvSpPr txBox="1"/>
            <p:nvPr/>
          </p:nvSpPr>
          <p:spPr>
            <a:xfrm>
              <a:off x="7519650" y="6124451"/>
              <a:ext cx="4622800" cy="825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54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100w</a:t>
              </a:r>
              <a:endParaRPr lang="zh-CN" altLang="en-US"/>
            </a:p>
          </p:txBody>
        </p:sp>
      </p:grpSp>
      <p:grpSp>
        <p:nvGrpSpPr>
          <p:cNvPr id="18016" name="组合 18016"/>
          <p:cNvGrpSpPr/>
          <p:nvPr/>
        </p:nvGrpSpPr>
        <p:grpSpPr>
          <a:xfrm>
            <a:off x="12328644" y="5493194"/>
            <a:ext cx="4622800" cy="1532956"/>
            <a:chOff x="12328644" y="5493194"/>
            <a:chExt cx="4622800" cy="1532956"/>
          </a:xfrm>
        </p:grpSpPr>
        <p:sp>
          <p:nvSpPr>
            <p:cNvPr id="18017" name="Object 18017"/>
            <p:cNvSpPr txBox="1"/>
            <p:nvPr/>
          </p:nvSpPr>
          <p:spPr>
            <a:xfrm>
              <a:off x="12919194" y="5416994"/>
              <a:ext cx="3441700" cy="520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4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累计获赞</a:t>
              </a:r>
              <a:endParaRPr lang="zh-CN" altLang="en-US"/>
            </a:p>
          </p:txBody>
        </p:sp>
        <p:sp>
          <p:nvSpPr>
            <p:cNvPr id="18018" name="Object 18018"/>
            <p:cNvSpPr txBox="1"/>
            <p:nvPr/>
          </p:nvSpPr>
          <p:spPr>
            <a:xfrm>
              <a:off x="12328644" y="6124451"/>
              <a:ext cx="4622800" cy="825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54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50w</a:t>
              </a:r>
              <a:endParaRPr lang="zh-CN" altLang="en-US"/>
            </a:p>
          </p:txBody>
        </p:sp>
      </p:grpSp>
      <p:grpSp>
        <p:nvGrpSpPr>
          <p:cNvPr id="18019" name="组合 18019"/>
          <p:cNvGrpSpPr/>
          <p:nvPr/>
        </p:nvGrpSpPr>
        <p:grpSpPr>
          <a:xfrm>
            <a:off x="17137638" y="5480626"/>
            <a:ext cx="4622800" cy="1535547"/>
            <a:chOff x="17137638" y="5480626"/>
            <a:chExt cx="4622800" cy="1535547"/>
          </a:xfrm>
        </p:grpSpPr>
        <p:sp>
          <p:nvSpPr>
            <p:cNvPr id="18020" name="Object 18020"/>
            <p:cNvSpPr txBox="1"/>
            <p:nvPr/>
          </p:nvSpPr>
          <p:spPr>
            <a:xfrm>
              <a:off x="17728188" y="5404426"/>
              <a:ext cx="3441700" cy="520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34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累计评论</a:t>
              </a:r>
              <a:endParaRPr lang="zh-CN" altLang="en-US"/>
            </a:p>
          </p:txBody>
        </p:sp>
        <p:sp>
          <p:nvSpPr>
            <p:cNvPr id="18021" name="Object 18021"/>
            <p:cNvSpPr txBox="1"/>
            <p:nvPr/>
          </p:nvSpPr>
          <p:spPr>
            <a:xfrm>
              <a:off x="17137638" y="6114473"/>
              <a:ext cx="4622800" cy="825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54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50w</a:t>
              </a:r>
              <a:endParaRPr lang="zh-CN" altLang="en-US"/>
            </a:p>
          </p:txBody>
        </p:sp>
      </p:grpSp>
      <p:grpSp>
        <p:nvGrpSpPr>
          <p:cNvPr id="18022" name="组合 18022"/>
          <p:cNvGrpSpPr/>
          <p:nvPr/>
        </p:nvGrpSpPr>
        <p:grpSpPr>
          <a:xfrm>
            <a:off x="1885156" y="11044356"/>
            <a:ext cx="4532415" cy="609600"/>
            <a:chOff x="1885156" y="11044356"/>
            <a:chExt cx="4532415" cy="609600"/>
          </a:xfrm>
        </p:grpSpPr>
        <p:sp>
          <p:nvSpPr>
            <p:cNvPr id="18023" name="Object 18023"/>
            <p:cNvSpPr txBox="1"/>
            <p:nvPr/>
          </p:nvSpPr>
          <p:spPr>
            <a:xfrm>
              <a:off x="2683771" y="10968156"/>
              <a:ext cx="38862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KOL合作费</a:t>
              </a:r>
              <a:endParaRPr lang="zh-CN" altLang="en-US"/>
            </a:p>
          </p:txBody>
        </p:sp>
        <p:sp>
          <p:nvSpPr>
            <p:cNvPr id="18024" name="Object 18024"/>
            <p:cNvSpPr txBox="1"/>
            <p:nvPr/>
          </p:nvSpPr>
          <p:spPr>
            <a:xfrm>
              <a:off x="1783556" y="11044356"/>
              <a:ext cx="10795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75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01</a:t>
              </a:r>
              <a:endParaRPr lang="zh-CN" altLang="en-US"/>
            </a:p>
          </p:txBody>
        </p:sp>
      </p:grpSp>
      <p:grpSp>
        <p:nvGrpSpPr>
          <p:cNvPr id="18025" name="组合 18025"/>
          <p:cNvGrpSpPr/>
          <p:nvPr/>
        </p:nvGrpSpPr>
        <p:grpSpPr>
          <a:xfrm>
            <a:off x="7142956" y="11044356"/>
            <a:ext cx="4746785" cy="609600"/>
            <a:chOff x="7142956" y="11044356"/>
            <a:chExt cx="4746785" cy="609600"/>
          </a:xfrm>
        </p:grpSpPr>
        <p:sp>
          <p:nvSpPr>
            <p:cNvPr id="18026" name="Object 18026"/>
            <p:cNvSpPr txBox="1"/>
            <p:nvPr/>
          </p:nvSpPr>
          <p:spPr>
            <a:xfrm>
              <a:off x="7940041" y="10968156"/>
              <a:ext cx="41021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视频制作费用</a:t>
              </a:r>
              <a:endParaRPr lang="zh-CN" altLang="en-US"/>
            </a:p>
          </p:txBody>
        </p:sp>
        <p:sp>
          <p:nvSpPr>
            <p:cNvPr id="18027" name="Object 18027"/>
            <p:cNvSpPr txBox="1"/>
            <p:nvPr/>
          </p:nvSpPr>
          <p:spPr>
            <a:xfrm>
              <a:off x="7041356" y="11044356"/>
              <a:ext cx="10795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75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02</a:t>
              </a:r>
              <a:endParaRPr lang="zh-CN" altLang="en-US"/>
            </a:p>
          </p:txBody>
        </p:sp>
      </p:grpSp>
      <p:grpSp>
        <p:nvGrpSpPr>
          <p:cNvPr id="18028" name="组合 18028"/>
          <p:cNvGrpSpPr/>
          <p:nvPr/>
        </p:nvGrpSpPr>
        <p:grpSpPr>
          <a:xfrm>
            <a:off x="1766887" y="1501014"/>
            <a:ext cx="7467600" cy="1905793"/>
            <a:chOff x="1766887" y="1501014"/>
            <a:chExt cx="7467600" cy="1905793"/>
          </a:xfrm>
        </p:grpSpPr>
        <p:sp>
          <p:nvSpPr>
            <p:cNvPr id="18029" name="Object 18029"/>
            <p:cNvSpPr txBox="1"/>
            <p:nvPr/>
          </p:nvSpPr>
          <p:spPr>
            <a:xfrm>
              <a:off x="1665287" y="1424814"/>
              <a:ext cx="7721600" cy="1244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82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运营目标</a:t>
              </a:r>
              <a:endParaRPr lang="zh-CN" altLang="en-US"/>
            </a:p>
          </p:txBody>
        </p:sp>
        <p:sp>
          <p:nvSpPr>
            <p:cNvPr id="18030" name="Object 18030"/>
            <p:cNvSpPr txBox="1"/>
            <p:nvPr/>
          </p:nvSpPr>
          <p:spPr>
            <a:xfrm>
              <a:off x="1665287" y="2632108"/>
              <a:ext cx="5820562" cy="6984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Operation ideas</a:t>
              </a:r>
              <a:endParaRPr lang="zh-CN" altLang="en-US"/>
            </a:p>
          </p:txBody>
        </p:sp>
      </p:grpSp>
      <p:grpSp>
        <p:nvGrpSpPr>
          <p:cNvPr id="18031" name="组合 18031"/>
          <p:cNvGrpSpPr/>
          <p:nvPr/>
        </p:nvGrpSpPr>
        <p:grpSpPr>
          <a:xfrm>
            <a:off x="22567900" y="1409700"/>
            <a:ext cx="1181100" cy="355600"/>
            <a:chOff x="22567900" y="1409700"/>
            <a:chExt cx="1181100" cy="355600"/>
          </a:xfrm>
        </p:grpSpPr>
        <p:pic>
          <p:nvPicPr>
            <p:cNvPr id="18032" name="image 18032"/>
            <p:cNvPicPr>
              <a:picLocks noChangeAspect="1"/>
            </p:cNvPicPr>
            <p:nvPr/>
          </p:nvPicPr>
          <p:blipFill>
            <a:blip r:embed="rId18032">
                </a:blip>
            <a:srcRect/>
            <a:stretch>
              <a:fillRect/>
            </a:stretch>
          </p:blipFill>
          <p:spPr>
            <a:xfrm rot="0" flipV="0" flipH="0">
              <a:off x="22567900" y="1409700"/>
              <a:ext cx="355600" cy="355600"/>
            </a:xfrm>
            <a:prstGeom prst="rect">
              <a:avLst/>
            </a:prstGeom>
          </p:spPr>
        </p:pic>
        <p:pic>
          <p:nvPicPr>
            <p:cNvPr id="18033" name="image 18033"/>
            <p:cNvPicPr>
              <a:picLocks noChangeAspect="1"/>
            </p:cNvPicPr>
            <p:nvPr/>
          </p:nvPicPr>
          <p:blipFill>
            <a:blip r:embed="rId18033">
                </a:blip>
            <a:srcRect/>
            <a:stretch>
              <a:fillRect/>
            </a:stretch>
          </p:blipFill>
          <p:spPr>
            <a:xfrm rot="0" flipV="0" flipH="0">
              <a:off x="22974300" y="1409700"/>
              <a:ext cx="355600" cy="355600"/>
            </a:xfrm>
            <a:prstGeom prst="rect">
              <a:avLst/>
            </a:prstGeom>
          </p:spPr>
        </p:pic>
        <p:pic>
          <p:nvPicPr>
            <p:cNvPr id="18034" name="image 18034"/>
            <p:cNvPicPr>
              <a:picLocks noChangeAspect="1"/>
            </p:cNvPicPr>
            <p:nvPr/>
          </p:nvPicPr>
          <p:blipFill>
            <a:blip r:embed="rId18034">
                </a:blip>
            <a:srcRect/>
            <a:stretch>
              <a:fillRect/>
            </a:stretch>
          </p:blipFill>
          <p:spPr>
            <a:xfrm rot="0" flipV="0" flipH="0">
              <a:off x="23393400" y="1409700"/>
              <a:ext cx="355600" cy="355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1" name="image 1901"/>
          <p:cNvPicPr>
            <a:picLocks noChangeAspect="1"/>
          </p:cNvPicPr>
          <p:nvPr/>
        </p:nvPicPr>
        <p:blipFill>
          <a:blip r:embed="rId1901">
                </a:blip>
          <a:srcRect/>
          <a:stretch>
            <a:fillRect/>
          </a:stretch>
        </p:blipFill>
        <p:spPr>
          <a:xfrm rot="0" flipV="0" flipH="0">
            <a:off x="1333500" y="7835900"/>
            <a:ext cx="9791700" cy="190500"/>
          </a:xfrm>
          <a:prstGeom prst="rect">
            <a:avLst/>
          </a:prstGeom>
        </p:spPr>
      </p:pic>
      <p:pic>
        <p:nvPicPr>
          <p:cNvPr id="1902" name="image 1902"/>
          <p:cNvPicPr>
            <a:picLocks noChangeAspect="1"/>
          </p:cNvPicPr>
          <p:nvPr/>
        </p:nvPicPr>
        <p:blipFill>
          <a:blip r:embed="rId1902">
                </a:blip>
          <a:srcRect/>
          <a:stretch>
            <a:fillRect/>
          </a:stretch>
        </p:blipFill>
        <p:spPr>
          <a:xfrm rot="0" flipV="0" flipH="0">
            <a:off x="609600" y="635000"/>
            <a:ext cx="825500" cy="825500"/>
          </a:xfrm>
          <a:prstGeom prst="rect">
            <a:avLst/>
          </a:prstGeom>
        </p:spPr>
      </p:pic>
      <p:pic>
        <p:nvPicPr>
          <p:cNvPr id="1903" name="image 1903"/>
          <p:cNvPicPr>
            <a:picLocks noChangeAspect="1"/>
          </p:cNvPicPr>
          <p:nvPr/>
        </p:nvPicPr>
        <p:blipFill>
          <a:blip r:embed="rId1903">
                </a:blip>
          <a:srcRect/>
          <a:stretch>
            <a:fillRect/>
          </a:stretch>
        </p:blipFill>
        <p:spPr>
          <a:xfrm rot="0" flipV="0" flipH="0">
            <a:off x="22936200" y="12255500"/>
            <a:ext cx="825500" cy="825500"/>
          </a:xfrm>
          <a:prstGeom prst="rect">
            <a:avLst/>
          </a:prstGeom>
        </p:spPr>
      </p:pic>
      <p:grpSp>
        <p:nvGrpSpPr>
          <p:cNvPr id="1904" name="组合 1904"/>
          <p:cNvGrpSpPr/>
          <p:nvPr/>
        </p:nvGrpSpPr>
        <p:grpSpPr>
          <a:xfrm>
            <a:off x="12865100" y="2933700"/>
            <a:ext cx="10172700" cy="8432800"/>
            <a:chOff x="12865100" y="2933700"/>
            <a:chExt cx="10172700" cy="8432800"/>
          </a:xfrm>
        </p:grpSpPr>
        <p:pic>
          <p:nvPicPr>
            <p:cNvPr id="1905" name="image 1905"/>
            <p:cNvPicPr>
              <a:picLocks noChangeAspect="1"/>
            </p:cNvPicPr>
            <p:nvPr/>
          </p:nvPicPr>
          <p:blipFill>
            <a:blip r:embed="rId1905">
                </a:blip>
            <a:srcRect/>
            <a:stretch>
              <a:fillRect/>
            </a:stretch>
          </p:blipFill>
          <p:spPr>
            <a:xfrm rot="0" flipV="0" flipH="0">
              <a:off x="13157200" y="2933700"/>
              <a:ext cx="9880600" cy="8153400"/>
            </a:xfrm>
            <a:prstGeom prst="rect">
              <a:avLst/>
            </a:prstGeom>
          </p:spPr>
        </p:pic>
        <p:pic>
          <p:nvPicPr>
            <p:cNvPr id="1906" name="image 1906"/>
            <p:cNvPicPr>
              <a:picLocks noChangeAspect="1"/>
            </p:cNvPicPr>
            <p:nvPr/>
          </p:nvPicPr>
          <p:blipFill>
            <a:blip r:embed="rId1906">
                </a:blip>
            <a:srcRect/>
            <a:stretch>
              <a:fillRect/>
            </a:stretch>
          </p:blipFill>
          <p:spPr>
            <a:xfrm rot="0" flipV="0" flipH="0">
              <a:off x="14909800" y="6680200"/>
              <a:ext cx="6451600" cy="3124200"/>
            </a:xfrm>
            <a:prstGeom prst="rect">
              <a:avLst/>
            </a:prstGeom>
          </p:spPr>
        </p:pic>
        <p:pic>
          <p:nvPicPr>
            <p:cNvPr id="1907" name="image 1907"/>
            <p:cNvPicPr>
              <a:picLocks noChangeAspect="1"/>
            </p:cNvPicPr>
            <p:nvPr/>
          </p:nvPicPr>
          <p:blipFill>
            <a:blip r:embed="rId1907">
                </a:blip>
            <a:srcRect/>
            <a:stretch>
              <a:fillRect/>
            </a:stretch>
          </p:blipFill>
          <p:spPr>
            <a:xfrm rot="0" flipV="0" flipH="0">
              <a:off x="17068800" y="7200900"/>
              <a:ext cx="2070100" cy="2070100"/>
            </a:xfrm>
            <a:prstGeom prst="rect">
              <a:avLst/>
            </a:prstGeom>
          </p:spPr>
        </p:pic>
        <p:pic>
          <p:nvPicPr>
            <p:cNvPr id="1908" name="image 1908"/>
            <p:cNvPicPr>
              <a:picLocks noChangeAspect="1"/>
            </p:cNvPicPr>
            <p:nvPr/>
          </p:nvPicPr>
          <p:blipFill>
            <a:blip r:embed="rId1908">
                </a:blip>
            <a:srcRect/>
            <a:stretch>
              <a:fillRect/>
            </a:stretch>
          </p:blipFill>
          <p:spPr>
            <a:xfrm rot="0" flipV="0" flipH="0">
              <a:off x="14909800" y="4597400"/>
              <a:ext cx="6451600" cy="3136900"/>
            </a:xfrm>
            <a:prstGeom prst="rect">
              <a:avLst/>
            </a:prstGeom>
          </p:spPr>
        </p:pic>
        <p:pic>
          <p:nvPicPr>
            <p:cNvPr id="1909" name="image 1909"/>
            <p:cNvPicPr>
              <a:picLocks noChangeAspect="1"/>
            </p:cNvPicPr>
            <p:nvPr/>
          </p:nvPicPr>
          <p:blipFill>
            <a:blip r:embed="rId1909">
                </a:blip>
            <a:srcRect/>
            <a:stretch>
              <a:fillRect/>
            </a:stretch>
          </p:blipFill>
          <p:spPr>
            <a:xfrm rot="0" flipV="0" flipH="0">
              <a:off x="17068800" y="5130800"/>
              <a:ext cx="2070100" cy="2070100"/>
            </a:xfrm>
            <a:prstGeom prst="rect">
              <a:avLst/>
            </a:prstGeom>
          </p:spPr>
        </p:pic>
        <p:pic>
          <p:nvPicPr>
            <p:cNvPr id="19010" name="image 19010"/>
            <p:cNvPicPr>
              <a:picLocks noChangeAspect="1"/>
            </p:cNvPicPr>
            <p:nvPr/>
          </p:nvPicPr>
          <p:blipFill>
            <a:blip r:embed="rId19010">
                </a:blip>
            <a:srcRect/>
            <a:stretch>
              <a:fillRect/>
            </a:stretch>
          </p:blipFill>
          <p:spPr>
            <a:xfrm rot="0" flipV="0" flipH="0">
              <a:off x="12865100" y="10337800"/>
              <a:ext cx="1054100" cy="1028700"/>
            </a:xfrm>
            <a:prstGeom prst="rect">
              <a:avLst/>
            </a:prstGeom>
          </p:spPr>
        </p:pic>
        <p:pic>
          <p:nvPicPr>
            <p:cNvPr id="19011" name="image 19011"/>
            <p:cNvPicPr>
              <a:picLocks noChangeAspect="1"/>
            </p:cNvPicPr>
            <p:nvPr/>
          </p:nvPicPr>
          <p:blipFill>
            <a:blip r:embed="rId19011">
                </a:blip>
            <a:srcRect/>
            <a:stretch>
              <a:fillRect/>
            </a:stretch>
          </p:blipFill>
          <p:spPr>
            <a:xfrm rot="0" flipV="0" flipH="0">
              <a:off x="13106400" y="10363200"/>
              <a:ext cx="812800" cy="1003300"/>
            </a:xfrm>
            <a:prstGeom prst="rect">
              <a:avLst/>
            </a:prstGeom>
          </p:spPr>
        </p:pic>
        <p:pic>
          <p:nvPicPr>
            <p:cNvPr id="19012" name="image 19012"/>
            <p:cNvPicPr>
              <a:picLocks noChangeAspect="1"/>
            </p:cNvPicPr>
            <p:nvPr/>
          </p:nvPicPr>
          <p:blipFill>
            <a:blip r:embed="rId19012">
                </a:blip>
            <a:srcRect/>
            <a:stretch>
              <a:fillRect/>
            </a:stretch>
          </p:blipFill>
          <p:spPr>
            <a:xfrm rot="0" flipV="0" flipH="0">
              <a:off x="12865100" y="10312400"/>
              <a:ext cx="825500" cy="1028700"/>
            </a:xfrm>
            <a:prstGeom prst="rect">
              <a:avLst/>
            </a:prstGeom>
          </p:spPr>
        </p:pic>
      </p:grpSp>
      <p:grpSp>
        <p:nvGrpSpPr>
          <p:cNvPr id="19013" name="组合 19013"/>
          <p:cNvGrpSpPr/>
          <p:nvPr/>
        </p:nvGrpSpPr>
        <p:grpSpPr>
          <a:xfrm>
            <a:off x="1352748" y="8677668"/>
            <a:ext cx="6985000" cy="1384300"/>
            <a:chOff x="1352748" y="8677668"/>
            <a:chExt cx="6985000" cy="1384300"/>
          </a:xfrm>
        </p:grpSpPr>
        <p:sp>
          <p:nvSpPr>
            <p:cNvPr id="19014" name="Object 19014"/>
            <p:cNvSpPr txBox="1"/>
            <p:nvPr/>
          </p:nvSpPr>
          <p:spPr>
            <a:xfrm>
              <a:off x="1251148" y="8601468"/>
              <a:ext cx="72390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运营：高小定</a:t>
              </a:r>
              <a:endParaRPr lang="zh-CN" altLang="en-US"/>
            </a:p>
          </p:txBody>
        </p:sp>
        <p:sp>
          <p:nvSpPr>
            <p:cNvPr id="19015" name="Object 19015"/>
            <p:cNvSpPr txBox="1"/>
            <p:nvPr/>
          </p:nvSpPr>
          <p:spPr>
            <a:xfrm>
              <a:off x="1251148" y="9376168"/>
              <a:ext cx="66167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2020.5.7</a:t>
              </a:r>
              <a:endParaRPr lang="zh-CN" altLang="en-US"/>
            </a:p>
          </p:txBody>
        </p:sp>
      </p:grpSp>
      <p:grpSp>
        <p:nvGrpSpPr>
          <p:cNvPr id="19016" name="组合 19016"/>
          <p:cNvGrpSpPr/>
          <p:nvPr/>
        </p:nvGrpSpPr>
        <p:grpSpPr>
          <a:xfrm>
            <a:off x="1355526" y="4386510"/>
            <a:ext cx="9791700" cy="2781365"/>
            <a:chOff x="1355526" y="4386510"/>
            <a:chExt cx="9791700" cy="2781365"/>
          </a:xfrm>
        </p:grpSpPr>
        <p:sp>
          <p:nvSpPr>
            <p:cNvPr id="19017" name="Object 19017"/>
            <p:cNvSpPr txBox="1"/>
            <p:nvPr/>
          </p:nvSpPr>
          <p:spPr>
            <a:xfrm>
              <a:off x="1253926" y="6240775"/>
              <a:ext cx="10045700" cy="850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56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THANKS !</a:t>
              </a:r>
              <a:endParaRPr lang="zh-CN" altLang="en-US"/>
            </a:p>
          </p:txBody>
        </p:sp>
        <p:sp>
          <p:nvSpPr>
            <p:cNvPr id="19018" name="Object 19018"/>
            <p:cNvSpPr txBox="1"/>
            <p:nvPr/>
          </p:nvSpPr>
          <p:spPr>
            <a:xfrm>
              <a:off x="1253926" y="4310310"/>
              <a:ext cx="10045700" cy="1955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12800" i="0" b="0" dirty="0" smtClean="0" lang="zh-CN">
                  <a:solidFill>
                    <a:srgbClr val="333333"/>
                  </a:solidFill>
                  <a:latin typeface="Reeji-CloudZongYi-GB-Regular"/>
                  <a:ea typeface="Reeji-CloudZongYi-GB-Regular"/>
                </a:rPr>
                <a:t>谢谢观看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01">
                </a:blip>
          <a:srcRect/>
          <a:stretch>
            <a:fillRect/>
          </a:stretch>
        </p:blipFill>
        <p:spPr>
          <a:xfrm rot="0" flipV="0" flipH="0">
            <a:off x="22999700" y="12319000"/>
            <a:ext cx="825500" cy="8255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202">
                </a:blip>
          <a:srcRect/>
          <a:stretch>
            <a:fillRect/>
          </a:stretch>
        </p:blipFill>
        <p:spPr>
          <a:xfrm rot="0" flipV="0" flipH="0">
            <a:off x="22707600" y="787400"/>
            <a:ext cx="1117600" cy="241300"/>
          </a:xfrm>
          <a:prstGeom prst="rect">
            <a:avLst/>
          </a:prstGeom>
        </p:spPr>
      </p:pic>
      <p:grpSp>
        <p:nvGrpSpPr>
          <p:cNvPr id="203" name="组合 203"/>
          <p:cNvGrpSpPr/>
          <p:nvPr/>
        </p:nvGrpSpPr>
        <p:grpSpPr>
          <a:xfrm>
            <a:off x="14051756" y="2298814"/>
            <a:ext cx="7461448" cy="1536700"/>
            <a:chOff x="14051756" y="2298814"/>
            <a:chExt cx="7461448" cy="1536700"/>
          </a:xfrm>
        </p:grpSpPr>
        <p:sp>
          <p:nvSpPr>
            <p:cNvPr id="204" name="Object 204"/>
            <p:cNvSpPr txBox="1"/>
            <p:nvPr/>
          </p:nvSpPr>
          <p:spPr>
            <a:xfrm>
              <a:off x="16242704" y="2337986"/>
              <a:ext cx="5422900" cy="76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5000" i="0" b="0" spc="16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背景概述</a:t>
              </a:r>
              <a:endParaRPr lang="zh-CN" altLang="en-US"/>
            </a:p>
          </p:txBody>
        </p:sp>
        <p:sp>
          <p:nvSpPr>
            <p:cNvPr id="205" name="Object 205"/>
            <p:cNvSpPr txBox="1"/>
            <p:nvPr/>
          </p:nvSpPr>
          <p:spPr>
            <a:xfrm>
              <a:off x="16242704" y="3070064"/>
              <a:ext cx="5410200" cy="304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74166"/>
                </a:lnSpc>
              </a:pPr>
              <a:r>
                <a:rPr sz="2700" i="0" b="0" spc="86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Background overview</a:t>
              </a:r>
              <a:endParaRPr lang="zh-CN" altLang="en-US"/>
            </a:p>
          </p:txBody>
        </p:sp>
        <p:sp>
          <p:nvSpPr>
            <p:cNvPr id="206" name="Object 206"/>
            <p:cNvSpPr txBox="1"/>
            <p:nvPr/>
          </p:nvSpPr>
          <p:spPr>
            <a:xfrm>
              <a:off x="13950156" y="2222614"/>
              <a:ext cx="2546540" cy="1536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10100" i="0" b="0" spc="1272" dirty="0" smtClean="0" lang="zh-CN">
                  <a:solidFill>
                    <a:srgbClr val="333333"/>
                  </a:solidFill>
                  <a:latin typeface="Reeji-CloudZongYi-GB-Regular"/>
                  <a:ea typeface="Reeji-CloudZongYi-GB-Regular"/>
                </a:rPr>
                <a:t>01 </a:t>
              </a:r>
              <a:endParaRPr lang="zh-CN" altLang="en-US"/>
            </a:p>
          </p:txBody>
        </p:sp>
      </p:grpSp>
      <p:grpSp>
        <p:nvGrpSpPr>
          <p:cNvPr id="207" name="组合 207"/>
          <p:cNvGrpSpPr/>
          <p:nvPr/>
        </p:nvGrpSpPr>
        <p:grpSpPr>
          <a:xfrm>
            <a:off x="14051756" y="4953114"/>
            <a:ext cx="7461448" cy="1536700"/>
            <a:chOff x="14051756" y="4953114"/>
            <a:chExt cx="7461448" cy="1536700"/>
          </a:xfrm>
        </p:grpSpPr>
        <p:sp>
          <p:nvSpPr>
            <p:cNvPr id="208" name="Object 208"/>
            <p:cNvSpPr txBox="1"/>
            <p:nvPr/>
          </p:nvSpPr>
          <p:spPr>
            <a:xfrm>
              <a:off x="16242704" y="5003796"/>
              <a:ext cx="5422900" cy="76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5000" i="0" b="0" spc="16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用户画像</a:t>
              </a:r>
              <a:endParaRPr lang="zh-CN" altLang="en-US"/>
            </a:p>
          </p:txBody>
        </p:sp>
        <p:sp>
          <p:nvSpPr>
            <p:cNvPr id="209" name="Object 209"/>
            <p:cNvSpPr txBox="1"/>
            <p:nvPr/>
          </p:nvSpPr>
          <p:spPr>
            <a:xfrm>
              <a:off x="16242704" y="5725753"/>
              <a:ext cx="5410200" cy="406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2700" i="0" b="0" spc="86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User portrait</a:t>
              </a:r>
              <a:endParaRPr lang="zh-CN" altLang="en-US"/>
            </a:p>
          </p:txBody>
        </p:sp>
        <p:sp>
          <p:nvSpPr>
            <p:cNvPr id="2010" name="Object 2010"/>
            <p:cNvSpPr txBox="1"/>
            <p:nvPr/>
          </p:nvSpPr>
          <p:spPr>
            <a:xfrm>
              <a:off x="13950156" y="4876914"/>
              <a:ext cx="2425700" cy="1536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10100" i="0" b="0" dirty="0" smtClean="0" lang="zh-CN">
                  <a:solidFill>
                    <a:srgbClr val="333333"/>
                  </a:solidFill>
                  <a:latin typeface="Reeji-CloudZongYi-GB-Regular"/>
                  <a:ea typeface="Reeji-CloudZongYi-GB-Regular"/>
                </a:rPr>
                <a:t>02 </a:t>
              </a:r>
              <a:endParaRPr lang="zh-CN" altLang="en-US"/>
            </a:p>
          </p:txBody>
        </p:sp>
      </p:grpSp>
      <p:grpSp>
        <p:nvGrpSpPr>
          <p:cNvPr id="2011" name="组合 2011"/>
          <p:cNvGrpSpPr/>
          <p:nvPr/>
        </p:nvGrpSpPr>
        <p:grpSpPr>
          <a:xfrm>
            <a:off x="14051756" y="7620114"/>
            <a:ext cx="7461448" cy="1536700"/>
            <a:chOff x="14051756" y="7620114"/>
            <a:chExt cx="7461448" cy="1536700"/>
          </a:xfrm>
        </p:grpSpPr>
        <p:sp>
          <p:nvSpPr>
            <p:cNvPr id="2012" name="Object 2012"/>
            <p:cNvSpPr txBox="1"/>
            <p:nvPr/>
          </p:nvSpPr>
          <p:spPr>
            <a:xfrm>
              <a:off x="16242704" y="7656905"/>
              <a:ext cx="5422900" cy="76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5000" i="0" b="0" spc="16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运营规划</a:t>
              </a:r>
              <a:endParaRPr lang="zh-CN" altLang="en-US"/>
            </a:p>
          </p:txBody>
        </p:sp>
        <p:sp>
          <p:nvSpPr>
            <p:cNvPr id="2013" name="Object 2013"/>
            <p:cNvSpPr txBox="1"/>
            <p:nvPr/>
          </p:nvSpPr>
          <p:spPr>
            <a:xfrm>
              <a:off x="16242704" y="8391364"/>
              <a:ext cx="5410200" cy="304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74166"/>
                </a:lnSpc>
              </a:pPr>
              <a:r>
                <a:rPr sz="2700" i="0" b="0" spc="86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Operation planning</a:t>
              </a:r>
              <a:endParaRPr lang="zh-CN" altLang="en-US"/>
            </a:p>
          </p:txBody>
        </p:sp>
        <p:sp>
          <p:nvSpPr>
            <p:cNvPr id="2014" name="Object 2014"/>
            <p:cNvSpPr txBox="1"/>
            <p:nvPr/>
          </p:nvSpPr>
          <p:spPr>
            <a:xfrm>
              <a:off x="13950156" y="7543914"/>
              <a:ext cx="2425700" cy="1536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10100" i="0" b="0" dirty="0" smtClean="0" lang="zh-CN">
                  <a:solidFill>
                    <a:srgbClr val="333333"/>
                  </a:solidFill>
                  <a:latin typeface="Reeji-CloudZongYi-GB-Regular"/>
                  <a:ea typeface="Reeji-CloudZongYi-GB-Regular"/>
                </a:rPr>
                <a:t>03 </a:t>
              </a:r>
              <a:endParaRPr lang="zh-CN" altLang="en-US"/>
            </a:p>
          </p:txBody>
        </p:sp>
      </p:grpSp>
      <p:grpSp>
        <p:nvGrpSpPr>
          <p:cNvPr id="2015" name="组合 2015"/>
          <p:cNvGrpSpPr/>
          <p:nvPr/>
        </p:nvGrpSpPr>
        <p:grpSpPr>
          <a:xfrm>
            <a:off x="14051756" y="10274414"/>
            <a:ext cx="7461448" cy="1536700"/>
            <a:chOff x="14051756" y="10274414"/>
            <a:chExt cx="7461448" cy="1536700"/>
          </a:xfrm>
        </p:grpSpPr>
        <p:sp>
          <p:nvSpPr>
            <p:cNvPr id="2016" name="Object 2016"/>
            <p:cNvSpPr txBox="1"/>
            <p:nvPr/>
          </p:nvSpPr>
          <p:spPr>
            <a:xfrm>
              <a:off x="16242704" y="10316166"/>
              <a:ext cx="5422900" cy="76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5000" i="0" b="0" spc="16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效果预估</a:t>
              </a:r>
              <a:endParaRPr lang="zh-CN" altLang="en-US"/>
            </a:p>
          </p:txBody>
        </p:sp>
        <p:sp>
          <p:nvSpPr>
            <p:cNvPr id="2017" name="Object 2017"/>
            <p:cNvSpPr txBox="1"/>
            <p:nvPr/>
          </p:nvSpPr>
          <p:spPr>
            <a:xfrm>
              <a:off x="16242704" y="11036734"/>
              <a:ext cx="5410200" cy="304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74166"/>
                </a:lnSpc>
              </a:pPr>
              <a:r>
                <a:rPr sz="2700" i="0" b="0" spc="86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Effect prediction</a:t>
              </a:r>
              <a:endParaRPr lang="zh-CN" altLang="en-US"/>
            </a:p>
          </p:txBody>
        </p:sp>
        <p:sp>
          <p:nvSpPr>
            <p:cNvPr id="2018" name="Object 2018"/>
            <p:cNvSpPr txBox="1"/>
            <p:nvPr/>
          </p:nvSpPr>
          <p:spPr>
            <a:xfrm>
              <a:off x="13950156" y="10198214"/>
              <a:ext cx="2425700" cy="1536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10100" i="0" b="0" dirty="0" smtClean="0" lang="zh-CN">
                  <a:solidFill>
                    <a:srgbClr val="333333"/>
                  </a:solidFill>
                  <a:latin typeface="Reeji-CloudZongYi-GB-Regular"/>
                  <a:ea typeface="Reeji-CloudZongYi-GB-Regular"/>
                </a:rPr>
                <a:t>04 </a:t>
              </a:r>
              <a:endParaRPr lang="zh-CN" altLang="en-US"/>
            </a:p>
          </p:txBody>
        </p:sp>
      </p:grpSp>
      <p:grpSp>
        <p:nvGrpSpPr>
          <p:cNvPr id="2019" name="组合 2019"/>
          <p:cNvGrpSpPr/>
          <p:nvPr/>
        </p:nvGrpSpPr>
        <p:grpSpPr>
          <a:xfrm>
            <a:off x="2209800" y="11963400"/>
            <a:ext cx="1181100" cy="355600"/>
            <a:chOff x="2209800" y="11963400"/>
            <a:chExt cx="1181100" cy="355600"/>
          </a:xfrm>
        </p:grpSpPr>
        <p:pic>
          <p:nvPicPr>
            <p:cNvPr id="2020" name="image 2020"/>
            <p:cNvPicPr>
              <a:picLocks noChangeAspect="1"/>
            </p:cNvPicPr>
            <p:nvPr/>
          </p:nvPicPr>
          <p:blipFill>
            <a:blip r:embed="rId2020">
                </a:blip>
            <a:srcRect/>
            <a:stretch>
              <a:fillRect/>
            </a:stretch>
          </p:blipFill>
          <p:spPr>
            <a:xfrm rot="0" flipV="0" flipH="0">
              <a:off x="2209800" y="11963400"/>
              <a:ext cx="355600" cy="355600"/>
            </a:xfrm>
            <a:prstGeom prst="rect">
              <a:avLst/>
            </a:prstGeom>
          </p:spPr>
        </p:pic>
        <p:pic>
          <p:nvPicPr>
            <p:cNvPr id="2021" name="image 2021"/>
            <p:cNvPicPr>
              <a:picLocks noChangeAspect="1"/>
            </p:cNvPicPr>
            <p:nvPr/>
          </p:nvPicPr>
          <p:blipFill>
            <a:blip r:embed="rId2021">
                </a:blip>
            <a:srcRect/>
            <a:stretch>
              <a:fillRect/>
            </a:stretch>
          </p:blipFill>
          <p:spPr>
            <a:xfrm rot="0" flipV="0" flipH="0">
              <a:off x="2616200" y="11963400"/>
              <a:ext cx="355600" cy="355600"/>
            </a:xfrm>
            <a:prstGeom prst="rect">
              <a:avLst/>
            </a:prstGeom>
          </p:spPr>
        </p:pic>
        <p:pic>
          <p:nvPicPr>
            <p:cNvPr id="2022" name="image 2022"/>
            <p:cNvPicPr>
              <a:picLocks noChangeAspect="1"/>
            </p:cNvPicPr>
            <p:nvPr/>
          </p:nvPicPr>
          <p:blipFill>
            <a:blip r:embed="rId2022">
                </a:blip>
            <a:srcRect/>
            <a:stretch>
              <a:fillRect/>
            </a:stretch>
          </p:blipFill>
          <p:spPr>
            <a:xfrm rot="0" flipV="0" flipH="0">
              <a:off x="3035300" y="11963400"/>
              <a:ext cx="355600" cy="355600"/>
            </a:xfrm>
            <a:prstGeom prst="rect">
              <a:avLst/>
            </a:prstGeom>
          </p:spPr>
        </p:pic>
      </p:grpSp>
      <p:grpSp>
        <p:nvGrpSpPr>
          <p:cNvPr id="2023" name="组合 2023"/>
          <p:cNvGrpSpPr/>
          <p:nvPr/>
        </p:nvGrpSpPr>
        <p:grpSpPr>
          <a:xfrm>
            <a:off x="2146300" y="2527300"/>
            <a:ext cx="6883400" cy="5359400"/>
            <a:chOff x="2146300" y="2527300"/>
            <a:chExt cx="6883400" cy="5359400"/>
          </a:xfrm>
        </p:grpSpPr>
        <p:pic>
          <p:nvPicPr>
            <p:cNvPr id="2024" name="image 2024"/>
            <p:cNvPicPr>
              <a:picLocks noChangeAspect="1"/>
            </p:cNvPicPr>
            <p:nvPr/>
          </p:nvPicPr>
          <p:blipFill>
            <a:blip r:embed="rId2024">
                </a:blip>
            <a:srcRect/>
            <a:stretch>
              <a:fillRect/>
            </a:stretch>
          </p:blipFill>
          <p:spPr>
            <a:xfrm rot="0" flipV="0" flipH="0">
              <a:off x="2146300" y="2527300"/>
              <a:ext cx="6578600" cy="1638300"/>
            </a:xfrm>
            <a:prstGeom prst="rect">
              <a:avLst/>
            </a:prstGeom>
          </p:spPr>
        </p:pic>
        <p:pic>
          <p:nvPicPr>
            <p:cNvPr id="2025" name="image 2025"/>
            <p:cNvPicPr>
              <a:picLocks noChangeAspect="1"/>
            </p:cNvPicPr>
            <p:nvPr/>
          </p:nvPicPr>
          <p:blipFill>
            <a:blip r:embed="rId2025">
                </a:blip>
            <a:srcRect/>
            <a:stretch>
              <a:fillRect/>
            </a:stretch>
          </p:blipFill>
          <p:spPr>
            <a:xfrm rot="0" flipV="0" flipH="0">
              <a:off x="2146300" y="3898900"/>
              <a:ext cx="6578600" cy="3771900"/>
            </a:xfrm>
            <a:prstGeom prst="rect">
              <a:avLst/>
            </a:prstGeom>
          </p:spPr>
        </p:pic>
        <p:pic>
          <p:nvPicPr>
            <p:cNvPr id="2026" name="image 2026"/>
            <p:cNvPicPr>
              <a:picLocks noChangeAspect="1"/>
            </p:cNvPicPr>
            <p:nvPr/>
          </p:nvPicPr>
          <p:blipFill>
            <a:blip r:embed="rId2026">
                </a:blip>
            <a:srcRect/>
            <a:stretch>
              <a:fillRect/>
            </a:stretch>
          </p:blipFill>
          <p:spPr>
            <a:xfrm rot="0" flipV="0" flipH="0">
              <a:off x="7975600" y="6858000"/>
              <a:ext cx="1054100" cy="1028700"/>
            </a:xfrm>
            <a:prstGeom prst="rect">
              <a:avLst/>
            </a:prstGeom>
          </p:spPr>
        </p:pic>
        <p:pic>
          <p:nvPicPr>
            <p:cNvPr id="2027" name="image 2027"/>
            <p:cNvPicPr>
              <a:picLocks noChangeAspect="1"/>
            </p:cNvPicPr>
            <p:nvPr/>
          </p:nvPicPr>
          <p:blipFill>
            <a:blip r:embed="rId2027">
                </a:blip>
            <a:srcRect/>
            <a:stretch>
              <a:fillRect/>
            </a:stretch>
          </p:blipFill>
          <p:spPr>
            <a:xfrm rot="0" flipV="0" flipH="0">
              <a:off x="8216900" y="6883400"/>
              <a:ext cx="812800" cy="1003300"/>
            </a:xfrm>
            <a:prstGeom prst="rect">
              <a:avLst/>
            </a:prstGeom>
          </p:spPr>
        </p:pic>
        <p:pic>
          <p:nvPicPr>
            <p:cNvPr id="2028" name="image 2028"/>
            <p:cNvPicPr>
              <a:picLocks noChangeAspect="1"/>
            </p:cNvPicPr>
            <p:nvPr/>
          </p:nvPicPr>
          <p:blipFill>
            <a:blip r:embed="rId2028">
                </a:blip>
            <a:srcRect/>
            <a:stretch>
              <a:fillRect/>
            </a:stretch>
          </p:blipFill>
          <p:spPr>
            <a:xfrm rot="0" flipV="0" flipH="0">
              <a:off x="7988300" y="6832600"/>
              <a:ext cx="812800" cy="1028700"/>
            </a:xfrm>
            <a:prstGeom prst="rect">
              <a:avLst/>
            </a:prstGeom>
          </p:spPr>
        </p:pic>
        <p:sp>
          <p:nvSpPr>
            <p:cNvPr id="2029" name="Object 2029"/>
            <p:cNvSpPr txBox="1"/>
            <p:nvPr/>
          </p:nvSpPr>
          <p:spPr>
            <a:xfrm>
              <a:off x="2576314" y="4407627"/>
              <a:ext cx="5613400" cy="1676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11000" i="0" b="0" dirty="0" smtClean="0" lang="zh-CN">
                  <a:solidFill>
                    <a:srgbClr val="333333"/>
                  </a:solidFill>
                  <a:latin typeface="Reeji-CloudZongYi-GB-Regular"/>
                  <a:ea typeface="Reeji-CloudZongYi-GB-Regular"/>
                </a:rPr>
                <a:t>目录 </a:t>
              </a:r>
              <a:endParaRPr lang="zh-CN" altLang="en-US"/>
            </a:p>
          </p:txBody>
        </p:sp>
        <p:sp>
          <p:nvSpPr>
            <p:cNvPr id="2030" name="Object 2030"/>
            <p:cNvSpPr txBox="1"/>
            <p:nvPr/>
          </p:nvSpPr>
          <p:spPr>
            <a:xfrm>
              <a:off x="2576314" y="2921158"/>
              <a:ext cx="5613400" cy="76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75833"/>
                </a:lnSpc>
              </a:pPr>
              <a:r>
                <a:rPr sz="6600" i="0" b="0" dirty="0" smtClean="0" lang="zh-CN">
                  <a:solidFill>
                    <a:srgbClr val="333333"/>
                  </a:solidFill>
                  <a:latin typeface="Reeji-CloudZongYi-GB-Regular"/>
                  <a:ea typeface="Reeji-CloudZongYi-GB-Regular"/>
                </a:rPr>
                <a:t>CONTENTS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组合 301"/>
          <p:cNvGrpSpPr/>
          <p:nvPr/>
        </p:nvGrpSpPr>
        <p:grpSpPr>
          <a:xfrm>
            <a:off x="8178800" y="3352800"/>
            <a:ext cx="7124700" cy="3771900"/>
            <a:chOff x="8178800" y="3352800"/>
            <a:chExt cx="7124700" cy="3771900"/>
          </a:xfrm>
        </p:grpSpPr>
        <p:pic>
          <p:nvPicPr>
            <p:cNvPr id="302" name="image 302"/>
            <p:cNvPicPr>
              <a:picLocks noChangeAspect="1"/>
            </p:cNvPicPr>
            <p:nvPr/>
          </p:nvPicPr>
          <p:blipFill>
            <a:blip r:embed="rId302">
                </a:blip>
            <a:srcRect/>
            <a:stretch>
              <a:fillRect/>
            </a:stretch>
          </p:blipFill>
          <p:spPr>
            <a:xfrm rot="0" flipV="0" flipH="0">
              <a:off x="8191500" y="3352800"/>
              <a:ext cx="800100" cy="914400"/>
            </a:xfrm>
            <a:prstGeom prst="rect">
              <a:avLst/>
            </a:prstGeom>
          </p:spPr>
        </p:pic>
        <p:pic>
          <p:nvPicPr>
            <p:cNvPr id="303" name="image 303"/>
            <p:cNvPicPr>
              <a:picLocks noChangeAspect="1"/>
            </p:cNvPicPr>
            <p:nvPr/>
          </p:nvPicPr>
          <p:blipFill>
            <a:blip r:embed="rId303">
                </a:blip>
            <a:srcRect/>
            <a:stretch>
              <a:fillRect/>
            </a:stretch>
          </p:blipFill>
          <p:spPr>
            <a:xfrm rot="0" flipV="0" flipH="0">
              <a:off x="8191500" y="3352800"/>
              <a:ext cx="1587500" cy="1828800"/>
            </a:xfrm>
            <a:prstGeom prst="rect">
              <a:avLst/>
            </a:prstGeom>
          </p:spPr>
        </p:pic>
        <p:pic>
          <p:nvPicPr>
            <p:cNvPr id="304" name="image 304"/>
            <p:cNvPicPr>
              <a:picLocks noChangeAspect="1"/>
            </p:cNvPicPr>
            <p:nvPr/>
          </p:nvPicPr>
          <p:blipFill>
            <a:blip r:embed="rId304">
                </a:blip>
            <a:srcRect/>
            <a:stretch>
              <a:fillRect/>
            </a:stretch>
          </p:blipFill>
          <p:spPr>
            <a:xfrm rot="0" flipV="0" flipH="0">
              <a:off x="8178800" y="3352800"/>
              <a:ext cx="2374900" cy="2743200"/>
            </a:xfrm>
            <a:prstGeom prst="rect">
              <a:avLst/>
            </a:prstGeom>
          </p:spPr>
        </p:pic>
        <p:pic>
          <p:nvPicPr>
            <p:cNvPr id="305" name="image 305"/>
            <p:cNvPicPr>
              <a:picLocks noChangeAspect="1"/>
            </p:cNvPicPr>
            <p:nvPr/>
          </p:nvPicPr>
          <p:blipFill>
            <a:blip r:embed="rId305">
                </a:blip>
            <a:srcRect/>
            <a:stretch>
              <a:fillRect/>
            </a:stretch>
          </p:blipFill>
          <p:spPr>
            <a:xfrm rot="0" flipV="0" flipH="0">
              <a:off x="8623300" y="3352800"/>
              <a:ext cx="3517900" cy="3771900"/>
            </a:xfrm>
            <a:prstGeom prst="rect">
              <a:avLst/>
            </a:prstGeom>
          </p:spPr>
        </p:pic>
        <p:pic>
          <p:nvPicPr>
            <p:cNvPr id="306" name="image 306"/>
            <p:cNvPicPr>
              <a:picLocks noChangeAspect="1"/>
            </p:cNvPicPr>
            <p:nvPr/>
          </p:nvPicPr>
          <p:blipFill>
            <a:blip r:embed="rId306">
                </a:blip>
            <a:srcRect/>
            <a:stretch>
              <a:fillRect/>
            </a:stretch>
          </p:blipFill>
          <p:spPr>
            <a:xfrm rot="0" flipV="0" flipH="0">
              <a:off x="8178800" y="3352800"/>
              <a:ext cx="3162300" cy="3657600"/>
            </a:xfrm>
            <a:prstGeom prst="rect">
              <a:avLst/>
            </a:prstGeom>
          </p:spPr>
        </p:pic>
        <p:pic>
          <p:nvPicPr>
            <p:cNvPr id="307" name="image 307"/>
            <p:cNvPicPr>
              <a:picLocks noChangeAspect="1"/>
            </p:cNvPicPr>
            <p:nvPr/>
          </p:nvPicPr>
          <p:blipFill>
            <a:blip r:embed="rId307">
                </a:blip>
            <a:srcRect/>
            <a:stretch>
              <a:fillRect/>
            </a:stretch>
          </p:blipFill>
          <p:spPr>
            <a:xfrm rot="0" flipV="0" flipH="0">
              <a:off x="10985500" y="3352800"/>
              <a:ext cx="3517900" cy="3771900"/>
            </a:xfrm>
            <a:prstGeom prst="rect">
              <a:avLst/>
            </a:prstGeom>
          </p:spPr>
        </p:pic>
        <p:pic>
          <p:nvPicPr>
            <p:cNvPr id="308" name="image 308"/>
            <p:cNvPicPr>
              <a:picLocks noChangeAspect="1"/>
            </p:cNvPicPr>
            <p:nvPr/>
          </p:nvPicPr>
          <p:blipFill>
            <a:blip r:embed="rId308">
                </a:blip>
            <a:srcRect/>
            <a:stretch>
              <a:fillRect/>
            </a:stretch>
          </p:blipFill>
          <p:spPr>
            <a:xfrm rot="0" flipV="0" flipH="0">
              <a:off x="11772900" y="3352800"/>
              <a:ext cx="3530600" cy="3771900"/>
            </a:xfrm>
            <a:prstGeom prst="rect">
              <a:avLst/>
            </a:prstGeom>
          </p:spPr>
        </p:pic>
        <p:pic>
          <p:nvPicPr>
            <p:cNvPr id="309" name="image 309"/>
            <p:cNvPicPr>
              <a:picLocks noChangeAspect="1"/>
            </p:cNvPicPr>
            <p:nvPr/>
          </p:nvPicPr>
          <p:blipFill>
            <a:blip r:embed="rId309">
                </a:blip>
            <a:srcRect/>
            <a:stretch>
              <a:fillRect/>
            </a:stretch>
          </p:blipFill>
          <p:spPr>
            <a:xfrm rot="0" flipV="0" flipH="0">
              <a:off x="9410700" y="3352800"/>
              <a:ext cx="3517900" cy="3759200"/>
            </a:xfrm>
            <a:prstGeom prst="rect">
              <a:avLst/>
            </a:prstGeom>
          </p:spPr>
        </p:pic>
        <p:pic>
          <p:nvPicPr>
            <p:cNvPr id="3010" name="image 3010"/>
            <p:cNvPicPr>
              <a:picLocks noChangeAspect="1"/>
            </p:cNvPicPr>
            <p:nvPr/>
          </p:nvPicPr>
          <p:blipFill>
            <a:blip r:embed="rId3010">
                </a:blip>
            <a:srcRect/>
            <a:stretch>
              <a:fillRect/>
            </a:stretch>
          </p:blipFill>
          <p:spPr>
            <a:xfrm rot="0" flipV="0" flipH="0">
              <a:off x="10198100" y="3352800"/>
              <a:ext cx="3517900" cy="3771900"/>
            </a:xfrm>
            <a:prstGeom prst="rect">
              <a:avLst/>
            </a:prstGeom>
          </p:spPr>
        </p:pic>
      </p:grpSp>
      <p:pic>
        <p:nvPicPr>
          <p:cNvPr id="3011" name="image 3011"/>
          <p:cNvPicPr>
            <a:picLocks noChangeAspect="1"/>
          </p:cNvPicPr>
          <p:nvPr/>
        </p:nvPicPr>
        <p:blipFill>
          <a:blip r:embed="rId3011">
                </a:blip>
          <a:srcRect/>
          <a:stretch>
            <a:fillRect/>
          </a:stretch>
        </p:blipFill>
        <p:spPr>
          <a:xfrm rot="0" flipV="0" flipH="0">
            <a:off x="8864600" y="3949700"/>
            <a:ext cx="6578600" cy="3771900"/>
          </a:xfrm>
          <a:prstGeom prst="rect">
            <a:avLst/>
          </a:prstGeom>
        </p:spPr>
      </p:pic>
      <p:pic>
        <p:nvPicPr>
          <p:cNvPr id="3012" name="image 3012"/>
          <p:cNvPicPr>
            <a:picLocks noChangeAspect="1"/>
          </p:cNvPicPr>
          <p:nvPr/>
        </p:nvPicPr>
        <p:blipFill>
          <a:blip r:embed="rId3012">
                </a:blip>
          <a:srcRect/>
          <a:stretch>
            <a:fillRect/>
          </a:stretch>
        </p:blipFill>
        <p:spPr>
          <a:xfrm rot="0" flipV="0" flipH="0">
            <a:off x="609600" y="635000"/>
            <a:ext cx="825500" cy="825500"/>
          </a:xfrm>
          <a:prstGeom prst="rect">
            <a:avLst/>
          </a:prstGeom>
        </p:spPr>
      </p:pic>
      <p:pic>
        <p:nvPicPr>
          <p:cNvPr id="3013" name="image 3013"/>
          <p:cNvPicPr>
            <a:picLocks noChangeAspect="1"/>
          </p:cNvPicPr>
          <p:nvPr/>
        </p:nvPicPr>
        <p:blipFill>
          <a:blip r:embed="rId3013">
                </a:blip>
          <a:srcRect/>
          <a:stretch>
            <a:fillRect/>
          </a:stretch>
        </p:blipFill>
        <p:spPr>
          <a:xfrm rot="0" flipV="0" flipH="0">
            <a:off x="22936200" y="12255500"/>
            <a:ext cx="825500" cy="825500"/>
          </a:xfrm>
          <a:prstGeom prst="rect">
            <a:avLst/>
          </a:prstGeom>
        </p:spPr>
      </p:pic>
      <p:pic>
        <p:nvPicPr>
          <p:cNvPr id="3014" name="image 3014"/>
          <p:cNvPicPr>
            <a:picLocks noChangeAspect="1"/>
          </p:cNvPicPr>
          <p:nvPr/>
        </p:nvPicPr>
        <p:blipFill>
          <a:blip r:embed="rId3014">
                </a:blip>
          <a:srcRect/>
          <a:stretch>
            <a:fillRect/>
          </a:stretch>
        </p:blipFill>
        <p:spPr>
          <a:xfrm rot="0" flipV="0" flipH="0">
            <a:off x="10896600" y="9956800"/>
            <a:ext cx="2794000" cy="241300"/>
          </a:xfrm>
          <a:prstGeom prst="rect">
            <a:avLst/>
          </a:prstGeom>
        </p:spPr>
      </p:pic>
      <p:sp>
        <p:nvSpPr>
          <p:cNvPr id="3015" name="Object 3015"/>
          <p:cNvSpPr txBox="1"/>
          <p:nvPr/>
        </p:nvSpPr>
        <p:spPr>
          <a:xfrm>
            <a:off x="9893300" y="4610100"/>
            <a:ext cx="4597400" cy="2438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6000" i="0" b="0" spc="2016" dirty="0" smtClean="0" lang="zh-CN">
                <a:solidFill>
                  <a:srgbClr val="333333"/>
                </a:solidFill>
                <a:latin typeface="Reeji-CloudZongYi-GB-Regular"/>
                <a:ea typeface="Reeji-CloudZongYi-GB-Regular"/>
              </a:rPr>
              <a:t>01</a:t>
            </a:r>
            <a:endParaRPr lang="zh-CN" altLang="en-US"/>
          </a:p>
        </p:txBody>
      </p:sp>
      <p:sp>
        <p:nvSpPr>
          <p:cNvPr id="3016" name="Object 3016"/>
          <p:cNvSpPr txBox="1"/>
          <p:nvPr/>
        </p:nvSpPr>
        <p:spPr>
          <a:xfrm>
            <a:off x="7823200" y="10540283"/>
            <a:ext cx="8940800" cy="444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900" i="0" b="0" spc="92" dirty="0" smtClean="0" lang="zh-CN">
                <a:solidFill>
                  <a:srgbClr val="666666"/>
                </a:solidFill>
                <a:latin typeface="OPPOSans-B"/>
                <a:ea typeface="OPPOSans-B"/>
              </a:rPr>
              <a:t>Background overview</a:t>
            </a:r>
            <a:endParaRPr lang="zh-CN" altLang="en-US"/>
          </a:p>
        </p:txBody>
      </p:sp>
      <p:sp>
        <p:nvSpPr>
          <p:cNvPr id="3017" name="Object 3017"/>
          <p:cNvSpPr txBox="1"/>
          <p:nvPr/>
        </p:nvSpPr>
        <p:spPr>
          <a:xfrm>
            <a:off x="7423150" y="8300435"/>
            <a:ext cx="9740900" cy="13715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9000" i="0" b="0" spc="288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背景概述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401">
                </a:blip>
          <a:srcRect/>
          <a:stretch>
            <a:fillRect/>
          </a:stretch>
        </p:blipFill>
        <p:spPr>
          <a:xfrm rot="0" flipV="0" flipH="0">
            <a:off x="22936200" y="12255500"/>
            <a:ext cx="825500" cy="825500"/>
          </a:xfrm>
          <a:prstGeom prst="rect">
            <a:avLst/>
          </a:prstGeom>
        </p:spPr>
      </p:pic>
      <p:grpSp>
        <p:nvGrpSpPr>
          <p:cNvPr id="402" name="组合 402"/>
          <p:cNvGrpSpPr/>
          <p:nvPr/>
        </p:nvGrpSpPr>
        <p:grpSpPr>
          <a:xfrm>
            <a:off x="1892300" y="6477000"/>
            <a:ext cx="4914701" cy="4414239"/>
            <a:chOff x="1892300" y="6477000"/>
            <a:chExt cx="4914701" cy="4414239"/>
          </a:xfrm>
        </p:grpSpPr>
        <p:pic>
          <p:nvPicPr>
            <p:cNvPr id="403" name="image 403"/>
            <p:cNvPicPr>
              <a:picLocks noChangeAspect="1"/>
            </p:cNvPicPr>
            <p:nvPr/>
          </p:nvPicPr>
          <p:blipFill>
            <a:blip r:embed="rId403">
                </a:blip>
            <a:srcRect/>
            <a:stretch>
              <a:fillRect/>
            </a:stretch>
          </p:blipFill>
          <p:spPr>
            <a:xfrm rot="0" flipV="0" flipH="0">
              <a:off x="2108200" y="6692900"/>
              <a:ext cx="4546600" cy="1574800"/>
            </a:xfrm>
            <a:prstGeom prst="rect">
              <a:avLst/>
            </a:prstGeom>
          </p:spPr>
        </p:pic>
        <p:pic>
          <p:nvPicPr>
            <p:cNvPr id="404" name="image 404"/>
            <p:cNvPicPr>
              <a:picLocks noChangeAspect="1"/>
            </p:cNvPicPr>
            <p:nvPr/>
          </p:nvPicPr>
          <p:blipFill>
            <a:blip r:embed="rId404">
                </a:blip>
            <a:srcRect/>
            <a:stretch>
              <a:fillRect/>
            </a:stretch>
          </p:blipFill>
          <p:spPr>
            <a:xfrm rot="0" flipV="0" flipH="0">
              <a:off x="1892300" y="6477000"/>
              <a:ext cx="4533900" cy="1574800"/>
            </a:xfrm>
            <a:prstGeom prst="rect">
              <a:avLst/>
            </a:prstGeom>
          </p:spPr>
        </p:pic>
        <p:sp>
          <p:nvSpPr>
            <p:cNvPr id="405" name="Object 405"/>
            <p:cNvSpPr txBox="1"/>
            <p:nvPr/>
          </p:nvSpPr>
          <p:spPr>
            <a:xfrm>
              <a:off x="2254051" y="6941340"/>
              <a:ext cx="41021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市场现状 </a:t>
              </a:r>
              <a:endParaRPr lang="zh-CN" altLang="en-US"/>
            </a:p>
          </p:txBody>
        </p:sp>
        <p:sp>
          <p:nvSpPr>
            <p:cNvPr id="406" name="Object 406"/>
            <p:cNvSpPr txBox="1"/>
            <p:nvPr/>
          </p:nvSpPr>
          <p:spPr>
            <a:xfrm>
              <a:off x="1803201" y="8986239"/>
              <a:ext cx="5156200" cy="1828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30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市场紧缩，增长趋缓，增长进入瓶颈期，大环境增长趋势放缓</a:t>
              </a:r>
              <a:endParaRPr lang="zh-CN" altLang="en-US"/>
            </a:p>
          </p:txBody>
        </p:sp>
      </p:grpSp>
      <p:grpSp>
        <p:nvGrpSpPr>
          <p:cNvPr id="407" name="组合 407"/>
          <p:cNvGrpSpPr/>
          <p:nvPr/>
        </p:nvGrpSpPr>
        <p:grpSpPr>
          <a:xfrm>
            <a:off x="9740900" y="6477000"/>
            <a:ext cx="4920456" cy="3822319"/>
            <a:chOff x="9740900" y="6477000"/>
            <a:chExt cx="4920456" cy="3822319"/>
          </a:xfrm>
        </p:grpSpPr>
        <p:pic>
          <p:nvPicPr>
            <p:cNvPr id="408" name="image 408"/>
            <p:cNvPicPr>
              <a:picLocks noChangeAspect="1"/>
            </p:cNvPicPr>
            <p:nvPr/>
          </p:nvPicPr>
          <p:blipFill>
            <a:blip r:embed="rId408">
                </a:blip>
            <a:srcRect/>
            <a:stretch>
              <a:fillRect/>
            </a:stretch>
          </p:blipFill>
          <p:spPr>
            <a:xfrm rot="0" flipV="0" flipH="0">
              <a:off x="9969500" y="6692900"/>
              <a:ext cx="4546600" cy="1574800"/>
            </a:xfrm>
            <a:prstGeom prst="rect">
              <a:avLst/>
            </a:prstGeom>
          </p:spPr>
        </p:pic>
        <p:pic>
          <p:nvPicPr>
            <p:cNvPr id="409" name="image 409"/>
            <p:cNvPicPr>
              <a:picLocks noChangeAspect="1"/>
            </p:cNvPicPr>
            <p:nvPr/>
          </p:nvPicPr>
          <p:blipFill>
            <a:blip r:embed="rId409">
                </a:blip>
            <a:srcRect/>
            <a:stretch>
              <a:fillRect/>
            </a:stretch>
          </p:blipFill>
          <p:spPr>
            <a:xfrm rot="0" flipV="0" flipH="0">
              <a:off x="9740900" y="6477000"/>
              <a:ext cx="4546600" cy="1574800"/>
            </a:xfrm>
            <a:prstGeom prst="rect">
              <a:avLst/>
            </a:prstGeom>
          </p:spPr>
        </p:pic>
        <p:sp>
          <p:nvSpPr>
            <p:cNvPr id="4010" name="Object 4010"/>
            <p:cNvSpPr txBox="1"/>
            <p:nvPr/>
          </p:nvSpPr>
          <p:spPr>
            <a:xfrm>
              <a:off x="10121900" y="6936776"/>
              <a:ext cx="41021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竞争激烈</a:t>
              </a:r>
              <a:endParaRPr lang="zh-CN" altLang="en-US"/>
            </a:p>
          </p:txBody>
        </p:sp>
        <p:sp>
          <p:nvSpPr>
            <p:cNvPr id="4011" name="Object 4011"/>
            <p:cNvSpPr txBox="1"/>
            <p:nvPr/>
          </p:nvSpPr>
          <p:spPr>
            <a:xfrm>
              <a:off x="9657556" y="9003919"/>
              <a:ext cx="5156200" cy="1219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30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竞争日趋激烈，2019年众多竞品加入，主打年轻潮流</a:t>
              </a:r>
              <a:endParaRPr lang="zh-CN" altLang="en-US"/>
            </a:p>
          </p:txBody>
        </p:sp>
      </p:grpSp>
      <p:grpSp>
        <p:nvGrpSpPr>
          <p:cNvPr id="4012" name="组合 4012"/>
          <p:cNvGrpSpPr/>
          <p:nvPr/>
        </p:nvGrpSpPr>
        <p:grpSpPr>
          <a:xfrm>
            <a:off x="17602200" y="6477000"/>
            <a:ext cx="4918471" cy="4417216"/>
            <a:chOff x="17602200" y="6477000"/>
            <a:chExt cx="4918471" cy="4417216"/>
          </a:xfrm>
        </p:grpSpPr>
        <p:pic>
          <p:nvPicPr>
            <p:cNvPr id="4013" name="image 4013"/>
            <p:cNvPicPr>
              <a:picLocks noChangeAspect="1"/>
            </p:cNvPicPr>
            <p:nvPr/>
          </p:nvPicPr>
          <p:blipFill>
            <a:blip r:embed="rId4013">
                </a:blip>
            <a:srcRect/>
            <a:stretch>
              <a:fillRect/>
            </a:stretch>
          </p:blipFill>
          <p:spPr>
            <a:xfrm rot="0" flipV="0" flipH="0">
              <a:off x="17830800" y="6692900"/>
              <a:ext cx="4546600" cy="1574800"/>
            </a:xfrm>
            <a:prstGeom prst="rect">
              <a:avLst/>
            </a:prstGeom>
          </p:spPr>
        </p:pic>
        <p:pic>
          <p:nvPicPr>
            <p:cNvPr id="4014" name="image 4014"/>
            <p:cNvPicPr>
              <a:picLocks noChangeAspect="1"/>
            </p:cNvPicPr>
            <p:nvPr/>
          </p:nvPicPr>
          <p:blipFill>
            <a:blip r:embed="rId4014">
                </a:blip>
            <a:srcRect/>
            <a:stretch>
              <a:fillRect/>
            </a:stretch>
          </p:blipFill>
          <p:spPr>
            <a:xfrm rot="0" flipV="0" flipH="0">
              <a:off x="17602200" y="6477000"/>
              <a:ext cx="4546600" cy="1574800"/>
            </a:xfrm>
            <a:prstGeom prst="rect">
              <a:avLst/>
            </a:prstGeom>
          </p:spPr>
        </p:pic>
        <p:sp>
          <p:nvSpPr>
            <p:cNvPr id="4015" name="Object 4015"/>
            <p:cNvSpPr txBox="1"/>
            <p:nvPr/>
          </p:nvSpPr>
          <p:spPr>
            <a:xfrm>
              <a:off x="17975064" y="6937768"/>
              <a:ext cx="41021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无价格优势</a:t>
              </a:r>
              <a:endParaRPr lang="zh-CN" altLang="en-US"/>
            </a:p>
          </p:txBody>
        </p:sp>
        <p:sp>
          <p:nvSpPr>
            <p:cNvPr id="4016" name="Object 4016"/>
            <p:cNvSpPr txBox="1"/>
            <p:nvPr/>
          </p:nvSpPr>
          <p:spPr>
            <a:xfrm>
              <a:off x="17516871" y="8989216"/>
              <a:ext cx="5156200" cy="1828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3333"/>
                </a:lnSpc>
              </a:pPr>
              <a:r>
                <a:rPr sz="30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稿定设计在价格区间不占优势，和行业内其他品牌对比优势很低</a:t>
              </a:r>
              <a:endParaRPr lang="zh-CN" altLang="en-US"/>
            </a:p>
          </p:txBody>
        </p:sp>
      </p:grpSp>
      <p:grpSp>
        <p:nvGrpSpPr>
          <p:cNvPr id="4017" name="组合 4017"/>
          <p:cNvGrpSpPr/>
          <p:nvPr/>
        </p:nvGrpSpPr>
        <p:grpSpPr>
          <a:xfrm>
            <a:off x="1770459" y="1508753"/>
            <a:ext cx="7467600" cy="1938221"/>
            <a:chOff x="1770459" y="1508753"/>
            <a:chExt cx="7467600" cy="1938221"/>
          </a:xfrm>
        </p:grpSpPr>
        <p:sp>
          <p:nvSpPr>
            <p:cNvPr id="4018" name="Object 4018"/>
            <p:cNvSpPr txBox="1"/>
            <p:nvPr/>
          </p:nvSpPr>
          <p:spPr>
            <a:xfrm>
              <a:off x="1668859" y="2672274"/>
              <a:ext cx="71247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Market status</a:t>
              </a:r>
              <a:endParaRPr lang="zh-CN" altLang="en-US"/>
            </a:p>
          </p:txBody>
        </p:sp>
        <p:sp>
          <p:nvSpPr>
            <p:cNvPr id="4019" name="Object 4019"/>
            <p:cNvSpPr txBox="1"/>
            <p:nvPr/>
          </p:nvSpPr>
          <p:spPr>
            <a:xfrm>
              <a:off x="1668859" y="1432553"/>
              <a:ext cx="7721600" cy="1244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82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市场现状 </a:t>
              </a:r>
              <a:endParaRPr lang="zh-CN" altLang="en-US"/>
            </a:p>
          </p:txBody>
        </p:sp>
      </p:grpSp>
      <p:grpSp>
        <p:nvGrpSpPr>
          <p:cNvPr id="4020" name="组合 4020"/>
          <p:cNvGrpSpPr/>
          <p:nvPr/>
        </p:nvGrpSpPr>
        <p:grpSpPr>
          <a:xfrm>
            <a:off x="22567900" y="1409700"/>
            <a:ext cx="1181100" cy="355600"/>
            <a:chOff x="22567900" y="1409700"/>
            <a:chExt cx="1181100" cy="355600"/>
          </a:xfrm>
        </p:grpSpPr>
        <p:pic>
          <p:nvPicPr>
            <p:cNvPr id="4021" name="image 4021"/>
            <p:cNvPicPr>
              <a:picLocks noChangeAspect="1"/>
            </p:cNvPicPr>
            <p:nvPr/>
          </p:nvPicPr>
          <p:blipFill>
            <a:blip r:embed="rId4021">
                </a:blip>
            <a:srcRect/>
            <a:stretch>
              <a:fillRect/>
            </a:stretch>
          </p:blipFill>
          <p:spPr>
            <a:xfrm rot="0" flipV="0" flipH="0">
              <a:off x="22567900" y="1409700"/>
              <a:ext cx="355600" cy="355600"/>
            </a:xfrm>
            <a:prstGeom prst="rect">
              <a:avLst/>
            </a:prstGeom>
          </p:spPr>
        </p:pic>
        <p:pic>
          <p:nvPicPr>
            <p:cNvPr id="4022" name="image 4022"/>
            <p:cNvPicPr>
              <a:picLocks noChangeAspect="1"/>
            </p:cNvPicPr>
            <p:nvPr/>
          </p:nvPicPr>
          <p:blipFill>
            <a:blip r:embed="rId4022">
                </a:blip>
            <a:srcRect/>
            <a:stretch>
              <a:fillRect/>
            </a:stretch>
          </p:blipFill>
          <p:spPr>
            <a:xfrm rot="0" flipV="0" flipH="0">
              <a:off x="22974300" y="1409700"/>
              <a:ext cx="355600" cy="355600"/>
            </a:xfrm>
            <a:prstGeom prst="rect">
              <a:avLst/>
            </a:prstGeom>
          </p:spPr>
        </p:pic>
        <p:pic>
          <p:nvPicPr>
            <p:cNvPr id="4023" name="image 4023"/>
            <p:cNvPicPr>
              <a:picLocks noChangeAspect="1"/>
            </p:cNvPicPr>
            <p:nvPr/>
          </p:nvPicPr>
          <p:blipFill>
            <a:blip r:embed="rId4023">
                </a:blip>
            <a:srcRect/>
            <a:stretch>
              <a:fillRect/>
            </a:stretch>
          </p:blipFill>
          <p:spPr>
            <a:xfrm rot="0" flipV="0" flipH="0">
              <a:off x="23393400" y="1409700"/>
              <a:ext cx="355600" cy="355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 501"/>
          <p:cNvPicPr>
            <a:picLocks noChangeAspect="1"/>
          </p:cNvPicPr>
          <p:nvPr/>
        </p:nvPicPr>
        <p:blipFill>
          <a:blip r:embed="rId501">
                </a:blip>
          <a:srcRect/>
          <a:stretch>
            <a:fillRect/>
          </a:stretch>
        </p:blipFill>
        <p:spPr>
          <a:xfrm rot="0" flipV="0" flipH="0">
            <a:off x="22936200" y="12255500"/>
            <a:ext cx="825500" cy="825500"/>
          </a:xfrm>
          <a:prstGeom prst="rect">
            <a:avLst/>
          </a:prstGeom>
        </p:spPr>
      </p:pic>
      <p:pic>
        <p:nvPicPr>
          <p:cNvPr id="502" name="image 502"/>
          <p:cNvPicPr>
            <a:picLocks noChangeAspect="1"/>
          </p:cNvPicPr>
          <p:nvPr/>
        </p:nvPicPr>
        <p:blipFill>
          <a:blip r:embed="rId502">
                </a:blip>
          <a:srcRect/>
          <a:stretch>
            <a:fillRect/>
          </a:stretch>
        </p:blipFill>
        <p:spPr>
          <a:xfrm rot="0" flipV="0" flipH="0">
            <a:off x="22567900" y="1409700"/>
            <a:ext cx="355600" cy="355600"/>
          </a:xfrm>
          <a:prstGeom prst="rect">
            <a:avLst/>
          </a:prstGeom>
        </p:spPr>
      </p:pic>
      <p:pic>
        <p:nvPicPr>
          <p:cNvPr id="503" name="image 503"/>
          <p:cNvPicPr>
            <a:picLocks noChangeAspect="1"/>
          </p:cNvPicPr>
          <p:nvPr/>
        </p:nvPicPr>
        <p:blipFill>
          <a:blip r:embed="rId503">
                </a:blip>
          <a:srcRect/>
          <a:stretch>
            <a:fillRect/>
          </a:stretch>
        </p:blipFill>
        <p:spPr>
          <a:xfrm rot="0" flipV="0" flipH="0">
            <a:off x="22974300" y="1409700"/>
            <a:ext cx="355600" cy="355600"/>
          </a:xfrm>
          <a:prstGeom prst="rect">
            <a:avLst/>
          </a:prstGeom>
        </p:spPr>
      </p:pic>
      <p:pic>
        <p:nvPicPr>
          <p:cNvPr id="504" name="image 504"/>
          <p:cNvPicPr>
            <a:picLocks noChangeAspect="1"/>
          </p:cNvPicPr>
          <p:nvPr/>
        </p:nvPicPr>
        <p:blipFill>
          <a:blip r:embed="rId504">
                </a:blip>
          <a:srcRect/>
          <a:stretch>
            <a:fillRect/>
          </a:stretch>
        </p:blipFill>
        <p:spPr>
          <a:xfrm rot="0" flipV="0" flipH="0">
            <a:off x="23393400" y="1409700"/>
            <a:ext cx="355600" cy="355600"/>
          </a:xfrm>
          <a:prstGeom prst="rect">
            <a:avLst/>
          </a:prstGeom>
        </p:spPr>
      </p:pic>
      <p:sp>
        <p:nvSpPr>
          <p:cNvPr id="505" name="Object 505"/>
          <p:cNvSpPr txBox="1"/>
          <p:nvPr/>
        </p:nvSpPr>
        <p:spPr>
          <a:xfrm>
            <a:off x="1674217" y="1432553"/>
            <a:ext cx="7721600" cy="1244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8200" i="0" b="0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市场现状 </a:t>
            </a:r>
            <a:endParaRPr lang="zh-CN" altLang="en-US"/>
          </a:p>
        </p:txBody>
      </p:sp>
      <p:sp>
        <p:nvSpPr>
          <p:cNvPr id="506" name="Object 506"/>
          <p:cNvSpPr txBox="1"/>
          <p:nvPr/>
        </p:nvSpPr>
        <p:spPr>
          <a:xfrm>
            <a:off x="1668859" y="2672274"/>
            <a:ext cx="7721600" cy="698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600" i="0" b="0" dirty="0" smtClean="0" lang="zh-CN">
                <a:solidFill>
                  <a:srgbClr val="666666"/>
                </a:solidFill>
                <a:latin typeface="OPPOSans-M"/>
                <a:ea typeface="OPPOSans-M"/>
              </a:rPr>
              <a:t>Market status</a:t>
            </a:r>
            <a:endParaRPr lang="zh-CN" altLang="en-US"/>
          </a:p>
        </p:txBody>
      </p:sp>
      <p:grpSp>
        <p:nvGrpSpPr>
          <p:cNvPr id="507" name="组合 507"/>
          <p:cNvGrpSpPr/>
          <p:nvPr/>
        </p:nvGrpSpPr>
        <p:grpSpPr>
          <a:xfrm>
            <a:off x="1752600" y="5067300"/>
            <a:ext cx="6451600" cy="2946400"/>
            <a:chOff x="1752600" y="5067300"/>
            <a:chExt cx="6451600" cy="2946400"/>
          </a:xfrm>
        </p:grpSpPr>
        <p:pic>
          <p:nvPicPr>
            <p:cNvPr id="508" name="image 508"/>
            <p:cNvPicPr>
              <a:picLocks noChangeAspect="1"/>
            </p:cNvPicPr>
            <p:nvPr/>
          </p:nvPicPr>
          <p:blipFill>
            <a:blip r:embed="rId508">
                </a:blip>
            <a:srcRect/>
            <a:stretch>
              <a:fillRect/>
            </a:stretch>
          </p:blipFill>
          <p:spPr>
            <a:xfrm rot="0" flipV="0" flipH="0">
              <a:off x="2273300" y="6019800"/>
              <a:ext cx="5930900" cy="1993900"/>
            </a:xfrm>
            <a:prstGeom prst="rect">
              <a:avLst/>
            </a:prstGeom>
          </p:spPr>
        </p:pic>
        <p:pic>
          <p:nvPicPr>
            <p:cNvPr id="509" name="image 509"/>
            <p:cNvPicPr>
              <a:picLocks noChangeAspect="1"/>
            </p:cNvPicPr>
            <p:nvPr/>
          </p:nvPicPr>
          <p:blipFill>
            <a:blip r:embed="rId509">
                </a:blip>
            <a:srcRect/>
            <a:stretch>
              <a:fillRect/>
            </a:stretch>
          </p:blipFill>
          <p:spPr>
            <a:xfrm rot="0" flipV="0" flipH="0">
              <a:off x="1752600" y="5067300"/>
              <a:ext cx="5930900" cy="1409700"/>
            </a:xfrm>
            <a:prstGeom prst="rect">
              <a:avLst/>
            </a:prstGeom>
          </p:spPr>
        </p:pic>
        <p:sp>
          <p:nvSpPr>
            <p:cNvPr id="5010" name="Object 5010"/>
            <p:cNvSpPr txBox="1"/>
            <p:nvPr/>
          </p:nvSpPr>
          <p:spPr>
            <a:xfrm>
              <a:off x="2109192" y="5503860"/>
              <a:ext cx="55626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0" dirty="0" smtClean="0" lang="zh-CN">
                  <a:solidFill>
                    <a:srgbClr val="333333"/>
                  </a:solidFill>
                  <a:latin typeface="OPPOSans-M"/>
                  <a:ea typeface="OPPOSans-M"/>
                </a:rPr>
                <a:t>2019年12月短视频MAU</a:t>
              </a:r>
              <a:endParaRPr lang="zh-CN" altLang="en-US"/>
            </a:p>
          </p:txBody>
        </p:sp>
        <p:sp>
          <p:nvSpPr>
            <p:cNvPr id="5011" name="Object 5011"/>
            <p:cNvSpPr txBox="1"/>
            <p:nvPr/>
          </p:nvSpPr>
          <p:spPr>
            <a:xfrm>
              <a:off x="3605112" y="6645468"/>
              <a:ext cx="3302000" cy="914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0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8亿+</a:t>
              </a:r>
              <a:endParaRPr lang="zh-CN" altLang="en-US"/>
            </a:p>
          </p:txBody>
        </p:sp>
      </p:grpSp>
      <p:grpSp>
        <p:nvGrpSpPr>
          <p:cNvPr id="5012" name="组合 5012"/>
          <p:cNvGrpSpPr/>
          <p:nvPr/>
        </p:nvGrpSpPr>
        <p:grpSpPr>
          <a:xfrm>
            <a:off x="8966200" y="5067300"/>
            <a:ext cx="6451600" cy="2946400"/>
            <a:chOff x="8966200" y="5067300"/>
            <a:chExt cx="6451600" cy="2946400"/>
          </a:xfrm>
        </p:grpSpPr>
        <p:pic>
          <p:nvPicPr>
            <p:cNvPr id="5013" name="image 5013"/>
            <p:cNvPicPr>
              <a:picLocks noChangeAspect="1"/>
            </p:cNvPicPr>
            <p:nvPr/>
          </p:nvPicPr>
          <p:blipFill>
            <a:blip r:embed="rId5013">
                </a:blip>
            <a:srcRect/>
            <a:stretch>
              <a:fillRect/>
            </a:stretch>
          </p:blipFill>
          <p:spPr>
            <a:xfrm rot="0" flipV="0" flipH="0">
              <a:off x="9486900" y="6019800"/>
              <a:ext cx="5930900" cy="1993900"/>
            </a:xfrm>
            <a:prstGeom prst="rect">
              <a:avLst/>
            </a:prstGeom>
          </p:spPr>
        </p:pic>
        <p:pic>
          <p:nvPicPr>
            <p:cNvPr id="5014" name="image 5014"/>
            <p:cNvPicPr>
              <a:picLocks noChangeAspect="1"/>
            </p:cNvPicPr>
            <p:nvPr/>
          </p:nvPicPr>
          <p:blipFill>
            <a:blip r:embed="rId5014">
                </a:blip>
            <a:srcRect/>
            <a:stretch>
              <a:fillRect/>
            </a:stretch>
          </p:blipFill>
          <p:spPr>
            <a:xfrm rot="0" flipV="0" flipH="0">
              <a:off x="8966200" y="5067300"/>
              <a:ext cx="5930900" cy="1409700"/>
            </a:xfrm>
            <a:prstGeom prst="rect">
              <a:avLst/>
            </a:prstGeom>
          </p:spPr>
        </p:pic>
        <p:sp>
          <p:nvSpPr>
            <p:cNvPr id="5015" name="Object 5015"/>
            <p:cNvSpPr txBox="1"/>
            <p:nvPr/>
          </p:nvSpPr>
          <p:spPr>
            <a:xfrm>
              <a:off x="9314259" y="5498899"/>
              <a:ext cx="55626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0" dirty="0" smtClean="0" lang="zh-CN">
                  <a:solidFill>
                    <a:srgbClr val="333333"/>
                  </a:solidFill>
                  <a:latin typeface="OPPOSans-M"/>
                  <a:ea typeface="OPPOSans-M"/>
                </a:rPr>
                <a:t>三线及以下城市用户占比</a:t>
              </a:r>
              <a:endParaRPr lang="zh-CN" altLang="en-US"/>
            </a:p>
          </p:txBody>
        </p:sp>
        <p:sp>
          <p:nvSpPr>
            <p:cNvPr id="5016" name="Object 5016"/>
            <p:cNvSpPr txBox="1"/>
            <p:nvPr/>
          </p:nvSpPr>
          <p:spPr>
            <a:xfrm>
              <a:off x="10831696" y="6651223"/>
              <a:ext cx="3302000" cy="914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0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67.3%</a:t>
              </a:r>
              <a:endParaRPr lang="zh-CN" altLang="en-US"/>
            </a:p>
          </p:txBody>
        </p:sp>
      </p:grpSp>
      <p:grpSp>
        <p:nvGrpSpPr>
          <p:cNvPr id="5017" name="组合 5017"/>
          <p:cNvGrpSpPr/>
          <p:nvPr/>
        </p:nvGrpSpPr>
        <p:grpSpPr>
          <a:xfrm>
            <a:off x="16179800" y="5067300"/>
            <a:ext cx="6451600" cy="2946400"/>
            <a:chOff x="16179800" y="5067300"/>
            <a:chExt cx="6451600" cy="2946400"/>
          </a:xfrm>
        </p:grpSpPr>
        <p:pic>
          <p:nvPicPr>
            <p:cNvPr id="5018" name="image 5018"/>
            <p:cNvPicPr>
              <a:picLocks noChangeAspect="1"/>
            </p:cNvPicPr>
            <p:nvPr/>
          </p:nvPicPr>
          <p:blipFill>
            <a:blip r:embed="rId5018">
                </a:blip>
            <a:srcRect/>
            <a:stretch>
              <a:fillRect/>
            </a:stretch>
          </p:blipFill>
          <p:spPr>
            <a:xfrm rot="0" flipV="0" flipH="0">
              <a:off x="16700500" y="6019800"/>
              <a:ext cx="5930900" cy="1993900"/>
            </a:xfrm>
            <a:prstGeom prst="rect">
              <a:avLst/>
            </a:prstGeom>
          </p:spPr>
        </p:pic>
        <p:pic>
          <p:nvPicPr>
            <p:cNvPr id="5019" name="image 5019"/>
            <p:cNvPicPr>
              <a:picLocks noChangeAspect="1"/>
            </p:cNvPicPr>
            <p:nvPr/>
          </p:nvPicPr>
          <p:blipFill>
            <a:blip r:embed="rId5019">
                </a:blip>
            <a:srcRect/>
            <a:stretch>
              <a:fillRect/>
            </a:stretch>
          </p:blipFill>
          <p:spPr>
            <a:xfrm rot="0" flipV="0" flipH="0">
              <a:off x="16179800" y="5067300"/>
              <a:ext cx="5930900" cy="1409700"/>
            </a:xfrm>
            <a:prstGeom prst="rect">
              <a:avLst/>
            </a:prstGeom>
          </p:spPr>
        </p:pic>
        <p:sp>
          <p:nvSpPr>
            <p:cNvPr id="5020" name="Object 5020"/>
            <p:cNvSpPr txBox="1"/>
            <p:nvPr/>
          </p:nvSpPr>
          <p:spPr>
            <a:xfrm>
              <a:off x="16532026" y="5499891"/>
              <a:ext cx="55626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0" dirty="0" smtClean="0" lang="zh-CN">
                  <a:solidFill>
                    <a:srgbClr val="333333"/>
                  </a:solidFill>
                  <a:latin typeface="OPPOSans-M"/>
                  <a:ea typeface="OPPOSans-M"/>
                </a:rPr>
                <a:t>一线以及新一线KOL占比</a:t>
              </a:r>
              <a:endParaRPr lang="zh-CN" altLang="en-US"/>
            </a:p>
          </p:txBody>
        </p:sp>
        <p:sp>
          <p:nvSpPr>
            <p:cNvPr id="5021" name="Object 5021"/>
            <p:cNvSpPr txBox="1"/>
            <p:nvPr/>
          </p:nvSpPr>
          <p:spPr>
            <a:xfrm>
              <a:off x="18048075" y="6651223"/>
              <a:ext cx="3302000" cy="914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0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53.2%</a:t>
              </a:r>
              <a:endParaRPr lang="zh-CN" altLang="en-US"/>
            </a:p>
          </p:txBody>
        </p:sp>
      </p:grpSp>
      <p:grpSp>
        <p:nvGrpSpPr>
          <p:cNvPr id="5022" name="组合 5022"/>
          <p:cNvGrpSpPr/>
          <p:nvPr/>
        </p:nvGrpSpPr>
        <p:grpSpPr>
          <a:xfrm>
            <a:off x="1752600" y="8902700"/>
            <a:ext cx="6451600" cy="2946400"/>
            <a:chOff x="1752600" y="8902700"/>
            <a:chExt cx="6451600" cy="2946400"/>
          </a:xfrm>
        </p:grpSpPr>
        <p:pic>
          <p:nvPicPr>
            <p:cNvPr id="5023" name="image 5023"/>
            <p:cNvPicPr>
              <a:picLocks noChangeAspect="1"/>
            </p:cNvPicPr>
            <p:nvPr/>
          </p:nvPicPr>
          <p:blipFill>
            <a:blip r:embed="rId5023">
                </a:blip>
            <a:srcRect/>
            <a:stretch>
              <a:fillRect/>
            </a:stretch>
          </p:blipFill>
          <p:spPr>
            <a:xfrm rot="0" flipV="0" flipH="0">
              <a:off x="2273300" y="9855200"/>
              <a:ext cx="5930900" cy="1993900"/>
            </a:xfrm>
            <a:prstGeom prst="rect">
              <a:avLst/>
            </a:prstGeom>
          </p:spPr>
        </p:pic>
        <p:pic>
          <p:nvPicPr>
            <p:cNvPr id="5024" name="image 5024"/>
            <p:cNvPicPr>
              <a:picLocks noChangeAspect="1"/>
            </p:cNvPicPr>
            <p:nvPr/>
          </p:nvPicPr>
          <p:blipFill>
            <a:blip r:embed="rId5024">
                </a:blip>
            <a:srcRect/>
            <a:stretch>
              <a:fillRect/>
            </a:stretch>
          </p:blipFill>
          <p:spPr>
            <a:xfrm rot="0" flipV="0" flipH="0">
              <a:off x="1752600" y="8902700"/>
              <a:ext cx="5930900" cy="1409700"/>
            </a:xfrm>
            <a:prstGeom prst="rect">
              <a:avLst/>
            </a:prstGeom>
          </p:spPr>
        </p:pic>
        <p:sp>
          <p:nvSpPr>
            <p:cNvPr id="5025" name="Object 5025"/>
            <p:cNvSpPr txBox="1"/>
            <p:nvPr/>
          </p:nvSpPr>
          <p:spPr>
            <a:xfrm>
              <a:off x="2108993" y="9331917"/>
              <a:ext cx="55626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0" dirty="0" smtClean="0" lang="zh-CN">
                  <a:solidFill>
                    <a:srgbClr val="333333"/>
                  </a:solidFill>
                  <a:latin typeface="OPPOSans-M"/>
                  <a:ea typeface="OPPOSans-M"/>
                </a:rPr>
                <a:t>打卡次数</a:t>
              </a:r>
              <a:endParaRPr lang="zh-CN" altLang="en-US"/>
            </a:p>
          </p:txBody>
        </p:sp>
        <p:sp>
          <p:nvSpPr>
            <p:cNvPr id="5026" name="Object 5026"/>
            <p:cNvSpPr txBox="1"/>
            <p:nvPr/>
          </p:nvSpPr>
          <p:spPr>
            <a:xfrm>
              <a:off x="3604207" y="10480868"/>
              <a:ext cx="3302000" cy="914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0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10亿次</a:t>
              </a:r>
              <a:endParaRPr lang="zh-CN" altLang="en-US"/>
            </a:p>
          </p:txBody>
        </p:sp>
      </p:grpSp>
      <p:grpSp>
        <p:nvGrpSpPr>
          <p:cNvPr id="5027" name="组合 5027"/>
          <p:cNvGrpSpPr/>
          <p:nvPr/>
        </p:nvGrpSpPr>
        <p:grpSpPr>
          <a:xfrm>
            <a:off x="8966200" y="8902700"/>
            <a:ext cx="6451600" cy="2946400"/>
            <a:chOff x="8966200" y="8902700"/>
            <a:chExt cx="6451600" cy="2946400"/>
          </a:xfrm>
        </p:grpSpPr>
        <p:pic>
          <p:nvPicPr>
            <p:cNvPr id="5028" name="image 5028"/>
            <p:cNvPicPr>
              <a:picLocks noChangeAspect="1"/>
            </p:cNvPicPr>
            <p:nvPr/>
          </p:nvPicPr>
          <p:blipFill>
            <a:blip r:embed="rId5028">
                </a:blip>
            <a:srcRect/>
            <a:stretch>
              <a:fillRect/>
            </a:stretch>
          </p:blipFill>
          <p:spPr>
            <a:xfrm rot="0" flipV="0" flipH="0">
              <a:off x="9486900" y="9855200"/>
              <a:ext cx="5930900" cy="1993900"/>
            </a:xfrm>
            <a:prstGeom prst="rect">
              <a:avLst/>
            </a:prstGeom>
          </p:spPr>
        </p:pic>
        <p:pic>
          <p:nvPicPr>
            <p:cNvPr id="5029" name="image 5029"/>
            <p:cNvPicPr>
              <a:picLocks noChangeAspect="1"/>
            </p:cNvPicPr>
            <p:nvPr/>
          </p:nvPicPr>
          <p:blipFill>
            <a:blip r:embed="rId5029">
                </a:blip>
            <a:srcRect/>
            <a:stretch>
              <a:fillRect/>
            </a:stretch>
          </p:blipFill>
          <p:spPr>
            <a:xfrm rot="0" flipV="0" flipH="0">
              <a:off x="8966200" y="8902700"/>
              <a:ext cx="5930900" cy="1409700"/>
            </a:xfrm>
            <a:prstGeom prst="rect">
              <a:avLst/>
            </a:prstGeom>
          </p:spPr>
        </p:pic>
        <p:sp>
          <p:nvSpPr>
            <p:cNvPr id="5030" name="Object 5030"/>
            <p:cNvSpPr txBox="1"/>
            <p:nvPr/>
          </p:nvSpPr>
          <p:spPr>
            <a:xfrm>
              <a:off x="9314259" y="9335092"/>
              <a:ext cx="50419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0" dirty="0" smtClean="0" lang="zh-CN">
                  <a:solidFill>
                    <a:srgbClr val="333333"/>
                  </a:solidFill>
                  <a:latin typeface="OPPOSans-M"/>
                  <a:ea typeface="OPPOSans-M"/>
                </a:rPr>
                <a:t>人民日报抖音+快手粉丝</a:t>
              </a:r>
              <a:endParaRPr lang="zh-CN" altLang="en-US"/>
            </a:p>
          </p:txBody>
        </p:sp>
        <p:sp>
          <p:nvSpPr>
            <p:cNvPr id="5031" name="Object 5031"/>
            <p:cNvSpPr txBox="1"/>
            <p:nvPr/>
          </p:nvSpPr>
          <p:spPr>
            <a:xfrm>
              <a:off x="10160585" y="10486623"/>
              <a:ext cx="4622800" cy="914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0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8000w+</a:t>
              </a:r>
              <a:endParaRPr lang="zh-CN" altLang="en-US"/>
            </a:p>
          </p:txBody>
        </p:sp>
      </p:grpSp>
      <p:grpSp>
        <p:nvGrpSpPr>
          <p:cNvPr id="5032" name="组合 5032"/>
          <p:cNvGrpSpPr/>
          <p:nvPr/>
        </p:nvGrpSpPr>
        <p:grpSpPr>
          <a:xfrm>
            <a:off x="16179800" y="8902700"/>
            <a:ext cx="6451600" cy="2946400"/>
            <a:chOff x="16179800" y="8902700"/>
            <a:chExt cx="6451600" cy="2946400"/>
          </a:xfrm>
        </p:grpSpPr>
        <p:pic>
          <p:nvPicPr>
            <p:cNvPr id="5033" name="image 5033"/>
            <p:cNvPicPr>
              <a:picLocks noChangeAspect="1"/>
            </p:cNvPicPr>
            <p:nvPr/>
          </p:nvPicPr>
          <p:blipFill>
            <a:blip r:embed="rId5033">
                </a:blip>
            <a:srcRect/>
            <a:stretch>
              <a:fillRect/>
            </a:stretch>
          </p:blipFill>
          <p:spPr>
            <a:xfrm rot="0" flipV="0" flipH="0">
              <a:off x="16700500" y="9855200"/>
              <a:ext cx="5930900" cy="1993900"/>
            </a:xfrm>
            <a:prstGeom prst="rect">
              <a:avLst/>
            </a:prstGeom>
          </p:spPr>
        </p:pic>
        <p:pic>
          <p:nvPicPr>
            <p:cNvPr id="5034" name="image 5034"/>
            <p:cNvPicPr>
              <a:picLocks noChangeAspect="1"/>
            </p:cNvPicPr>
            <p:nvPr/>
          </p:nvPicPr>
          <p:blipFill>
            <a:blip r:embed="rId5034">
                </a:blip>
            <a:srcRect/>
            <a:stretch>
              <a:fillRect/>
            </a:stretch>
          </p:blipFill>
          <p:spPr>
            <a:xfrm rot="0" flipV="0" flipH="0">
              <a:off x="16179800" y="8902700"/>
              <a:ext cx="5930900" cy="1409700"/>
            </a:xfrm>
            <a:prstGeom prst="rect">
              <a:avLst/>
            </a:prstGeom>
          </p:spPr>
        </p:pic>
        <p:sp>
          <p:nvSpPr>
            <p:cNvPr id="5035" name="Object 5035"/>
            <p:cNvSpPr txBox="1"/>
            <p:nvPr/>
          </p:nvSpPr>
          <p:spPr>
            <a:xfrm>
              <a:off x="16525875" y="9336482"/>
              <a:ext cx="55626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0" dirty="0" smtClean="0" lang="zh-CN">
                  <a:solidFill>
                    <a:srgbClr val="333333"/>
                  </a:solidFill>
                  <a:latin typeface="OPPOSans-M"/>
                  <a:ea typeface="OPPOSans-M"/>
                </a:rPr>
                <a:t>短视频观看集数</a:t>
              </a:r>
              <a:endParaRPr lang="zh-CN" altLang="en-US"/>
            </a:p>
          </p:txBody>
        </p:sp>
        <p:sp>
          <p:nvSpPr>
            <p:cNvPr id="5036" name="Object 5036"/>
            <p:cNvSpPr txBox="1"/>
            <p:nvPr/>
          </p:nvSpPr>
          <p:spPr>
            <a:xfrm>
              <a:off x="18039585" y="10489004"/>
              <a:ext cx="3302000" cy="914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0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6.7次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601">
                </a:blip>
          <a:srcRect/>
          <a:stretch>
            <a:fillRect/>
          </a:stretch>
        </p:blipFill>
        <p:spPr>
          <a:xfrm rot="0" flipV="0" flipH="0">
            <a:off x="22936200" y="12255500"/>
            <a:ext cx="825500" cy="825500"/>
          </a:xfrm>
          <a:prstGeom prst="rect">
            <a:avLst/>
          </a:prstGeom>
        </p:spPr>
      </p:pic>
      <p:pic>
        <p:nvPicPr>
          <p:cNvPr id="602" name="image 602"/>
          <p:cNvPicPr>
            <a:picLocks noChangeAspect="1"/>
          </p:cNvPicPr>
          <p:nvPr/>
        </p:nvPicPr>
        <p:blipFill>
          <a:blip r:embed="rId602">
                </a:blip>
          <a:srcRect/>
          <a:stretch>
            <a:fillRect/>
          </a:stretch>
        </p:blipFill>
        <p:spPr>
          <a:xfrm rot="0" flipV="0" flipH="0">
            <a:off x="22567900" y="1409700"/>
            <a:ext cx="355600" cy="355600"/>
          </a:xfrm>
          <a:prstGeom prst="rect">
            <a:avLst/>
          </a:prstGeom>
        </p:spPr>
      </p:pic>
      <p:pic>
        <p:nvPicPr>
          <p:cNvPr id="603" name="image 603"/>
          <p:cNvPicPr>
            <a:picLocks noChangeAspect="1"/>
          </p:cNvPicPr>
          <p:nvPr/>
        </p:nvPicPr>
        <p:blipFill>
          <a:blip r:embed="rId603">
                </a:blip>
          <a:srcRect/>
          <a:stretch>
            <a:fillRect/>
          </a:stretch>
        </p:blipFill>
        <p:spPr>
          <a:xfrm rot="0" flipV="0" flipH="0">
            <a:off x="22974300" y="1409700"/>
            <a:ext cx="355600" cy="355600"/>
          </a:xfrm>
          <a:prstGeom prst="rect">
            <a:avLst/>
          </a:prstGeom>
        </p:spPr>
      </p:pic>
      <p:pic>
        <p:nvPicPr>
          <p:cNvPr id="604" name="image 604"/>
          <p:cNvPicPr>
            <a:picLocks noChangeAspect="1"/>
          </p:cNvPicPr>
          <p:nvPr/>
        </p:nvPicPr>
        <p:blipFill>
          <a:blip r:embed="rId604">
                </a:blip>
          <a:srcRect/>
          <a:stretch>
            <a:fillRect/>
          </a:stretch>
        </p:blipFill>
        <p:spPr>
          <a:xfrm rot="0" flipV="0" flipH="0">
            <a:off x="23393400" y="1409700"/>
            <a:ext cx="355600" cy="355600"/>
          </a:xfrm>
          <a:prstGeom prst="rect">
            <a:avLst/>
          </a:prstGeom>
        </p:spPr>
      </p:pic>
      <p:grpSp>
        <p:nvGrpSpPr>
          <p:cNvPr id="605" name="组合 605"/>
          <p:cNvGrpSpPr/>
          <p:nvPr/>
        </p:nvGrpSpPr>
        <p:grpSpPr>
          <a:xfrm>
            <a:off x="1879600" y="5575300"/>
            <a:ext cx="20612100" cy="3289300"/>
            <a:chOff x="1879600" y="5575300"/>
            <a:chExt cx="20612100" cy="3289300"/>
          </a:xfrm>
        </p:grpSpPr>
        <p:pic>
          <p:nvPicPr>
            <p:cNvPr id="606" name="image 606"/>
            <p:cNvPicPr>
              <a:picLocks noChangeAspect="1"/>
            </p:cNvPicPr>
            <p:nvPr/>
          </p:nvPicPr>
          <p:blipFill>
            <a:blip r:embed="rId606">
                </a:blip>
            <a:srcRect/>
            <a:stretch>
              <a:fillRect/>
            </a:stretch>
          </p:blipFill>
          <p:spPr>
            <a:xfrm rot="0" flipV="0" flipH="0">
              <a:off x="1879600" y="7797800"/>
              <a:ext cx="2438400" cy="1066800"/>
            </a:xfrm>
            <a:prstGeom prst="rect">
              <a:avLst/>
            </a:prstGeom>
          </p:spPr>
        </p:pic>
        <p:pic>
          <p:nvPicPr>
            <p:cNvPr id="607" name="image 607"/>
            <p:cNvPicPr>
              <a:picLocks noChangeAspect="1"/>
            </p:cNvPicPr>
            <p:nvPr/>
          </p:nvPicPr>
          <p:blipFill>
            <a:blip r:embed="rId607">
                </a:blip>
            <a:srcRect/>
            <a:stretch>
              <a:fillRect/>
            </a:stretch>
          </p:blipFill>
          <p:spPr>
            <a:xfrm rot="0" flipV="0" flipH="0">
              <a:off x="3568700" y="5575300"/>
              <a:ext cx="18923000" cy="3086100"/>
            </a:xfrm>
            <a:prstGeom prst="rect">
              <a:avLst/>
            </a:prstGeom>
          </p:spPr>
        </p:pic>
        <p:sp>
          <p:nvSpPr>
            <p:cNvPr id="608" name="Object 608"/>
            <p:cNvSpPr txBox="1"/>
            <p:nvPr/>
          </p:nvSpPr>
          <p:spPr>
            <a:xfrm>
              <a:off x="4890213" y="6377913"/>
              <a:ext cx="16408400" cy="1219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32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以头部用户创作内容为基础，用户可以点击右下角的音乐或点击相关话题可以直接参与创作，简化了拍摄流程，且提升话题热度。</a:t>
              </a:r>
              <a:endParaRPr lang="zh-CN" altLang="en-US"/>
            </a:p>
          </p:txBody>
        </p:sp>
      </p:grpSp>
      <p:grpSp>
        <p:nvGrpSpPr>
          <p:cNvPr id="609" name="组合 609"/>
          <p:cNvGrpSpPr/>
          <p:nvPr/>
        </p:nvGrpSpPr>
        <p:grpSpPr>
          <a:xfrm>
            <a:off x="1892300" y="9309100"/>
            <a:ext cx="20599400" cy="3340100"/>
            <a:chOff x="1892300" y="9309100"/>
            <a:chExt cx="20599400" cy="3340100"/>
          </a:xfrm>
        </p:grpSpPr>
        <p:pic>
          <p:nvPicPr>
            <p:cNvPr id="6010" name="image 6010"/>
            <p:cNvPicPr>
              <a:picLocks noChangeAspect="1"/>
            </p:cNvPicPr>
            <p:nvPr/>
          </p:nvPicPr>
          <p:blipFill>
            <a:blip r:embed="rId6010">
                </a:blip>
            <a:srcRect/>
            <a:stretch>
              <a:fillRect/>
            </a:stretch>
          </p:blipFill>
          <p:spPr>
            <a:xfrm rot="0" flipV="0" flipH="0">
              <a:off x="20053300" y="11582400"/>
              <a:ext cx="2438400" cy="1066800"/>
            </a:xfrm>
            <a:prstGeom prst="rect">
              <a:avLst/>
            </a:prstGeom>
          </p:spPr>
        </p:pic>
        <p:pic>
          <p:nvPicPr>
            <p:cNvPr id="6011" name="image 6011"/>
            <p:cNvPicPr>
              <a:picLocks noChangeAspect="1"/>
            </p:cNvPicPr>
            <p:nvPr/>
          </p:nvPicPr>
          <p:blipFill>
            <a:blip r:embed="rId6011">
                </a:blip>
            <a:srcRect/>
            <a:stretch>
              <a:fillRect/>
            </a:stretch>
          </p:blipFill>
          <p:spPr>
            <a:xfrm rot="0" flipV="0" flipH="0">
              <a:off x="1892300" y="9309100"/>
              <a:ext cx="18910300" cy="3086100"/>
            </a:xfrm>
            <a:prstGeom prst="rect">
              <a:avLst/>
            </a:prstGeom>
          </p:spPr>
        </p:pic>
        <p:sp>
          <p:nvSpPr>
            <p:cNvPr id="6012" name="Object 6012"/>
            <p:cNvSpPr txBox="1"/>
            <p:nvPr/>
          </p:nvSpPr>
          <p:spPr>
            <a:xfrm>
              <a:off x="2839110" y="10111713"/>
              <a:ext cx="17106900" cy="1219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32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依赖今日头条强大的算法推荐技术，加入算法推荐模型，保证了视频的分发效率和去中心化，确保了只要内容质量优，人人都可以被展示在推荐列表中进而获得更多的关注</a:t>
              </a:r>
              <a:endParaRPr lang="zh-CN" altLang="en-US"/>
            </a:p>
          </p:txBody>
        </p:sp>
      </p:grpSp>
      <p:grpSp>
        <p:nvGrpSpPr>
          <p:cNvPr id="6013" name="组合 6013"/>
          <p:cNvGrpSpPr/>
          <p:nvPr/>
        </p:nvGrpSpPr>
        <p:grpSpPr>
          <a:xfrm>
            <a:off x="1767284" y="1499030"/>
            <a:ext cx="9626600" cy="1713589"/>
            <a:chOff x="1767284" y="1499030"/>
            <a:chExt cx="9626600" cy="1713589"/>
          </a:xfrm>
        </p:grpSpPr>
        <p:sp>
          <p:nvSpPr>
            <p:cNvPr id="6014" name="Object 6014"/>
            <p:cNvSpPr txBox="1"/>
            <p:nvPr/>
          </p:nvSpPr>
          <p:spPr>
            <a:xfrm>
              <a:off x="1665684" y="1422830"/>
              <a:ext cx="8928100" cy="1244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82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抖音平台现状</a:t>
              </a:r>
              <a:endParaRPr lang="zh-CN" altLang="en-US"/>
            </a:p>
          </p:txBody>
        </p:sp>
        <p:sp>
          <p:nvSpPr>
            <p:cNvPr id="6015" name="Object 6015"/>
            <p:cNvSpPr txBox="1"/>
            <p:nvPr/>
          </p:nvSpPr>
          <p:spPr>
            <a:xfrm>
              <a:off x="1665684" y="2679220"/>
              <a:ext cx="98806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65000"/>
                </a:lnSpc>
              </a:pPr>
              <a:r>
                <a:rPr sz="46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Tiktok platform status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组合 701"/>
          <p:cNvGrpSpPr/>
          <p:nvPr/>
        </p:nvGrpSpPr>
        <p:grpSpPr>
          <a:xfrm>
            <a:off x="8178800" y="3352800"/>
            <a:ext cx="7124700" cy="3771900"/>
            <a:chOff x="8178800" y="3352800"/>
            <a:chExt cx="7124700" cy="3771900"/>
          </a:xfrm>
        </p:grpSpPr>
        <p:pic>
          <p:nvPicPr>
            <p:cNvPr id="702" name="image 702"/>
            <p:cNvPicPr>
              <a:picLocks noChangeAspect="1"/>
            </p:cNvPicPr>
            <p:nvPr/>
          </p:nvPicPr>
          <p:blipFill>
            <a:blip r:embed="rId702">
                </a:blip>
            <a:srcRect/>
            <a:stretch>
              <a:fillRect/>
            </a:stretch>
          </p:blipFill>
          <p:spPr>
            <a:xfrm rot="0" flipV="0" flipH="0">
              <a:off x="8191500" y="3352800"/>
              <a:ext cx="800100" cy="914400"/>
            </a:xfrm>
            <a:prstGeom prst="rect">
              <a:avLst/>
            </a:prstGeom>
          </p:spPr>
        </p:pic>
        <p:pic>
          <p:nvPicPr>
            <p:cNvPr id="703" name="image 703"/>
            <p:cNvPicPr>
              <a:picLocks noChangeAspect="1"/>
            </p:cNvPicPr>
            <p:nvPr/>
          </p:nvPicPr>
          <p:blipFill>
            <a:blip r:embed="rId703">
                </a:blip>
            <a:srcRect/>
            <a:stretch>
              <a:fillRect/>
            </a:stretch>
          </p:blipFill>
          <p:spPr>
            <a:xfrm rot="0" flipV="0" flipH="0">
              <a:off x="8191500" y="3352800"/>
              <a:ext cx="1587500" cy="1828800"/>
            </a:xfrm>
            <a:prstGeom prst="rect">
              <a:avLst/>
            </a:prstGeom>
          </p:spPr>
        </p:pic>
        <p:pic>
          <p:nvPicPr>
            <p:cNvPr id="704" name="image 704"/>
            <p:cNvPicPr>
              <a:picLocks noChangeAspect="1"/>
            </p:cNvPicPr>
            <p:nvPr/>
          </p:nvPicPr>
          <p:blipFill>
            <a:blip r:embed="rId704">
                </a:blip>
            <a:srcRect/>
            <a:stretch>
              <a:fillRect/>
            </a:stretch>
          </p:blipFill>
          <p:spPr>
            <a:xfrm rot="0" flipV="0" flipH="0">
              <a:off x="8178800" y="3352800"/>
              <a:ext cx="2374900" cy="2743200"/>
            </a:xfrm>
            <a:prstGeom prst="rect">
              <a:avLst/>
            </a:prstGeom>
          </p:spPr>
        </p:pic>
        <p:pic>
          <p:nvPicPr>
            <p:cNvPr id="705" name="image 705"/>
            <p:cNvPicPr>
              <a:picLocks noChangeAspect="1"/>
            </p:cNvPicPr>
            <p:nvPr/>
          </p:nvPicPr>
          <p:blipFill>
            <a:blip r:embed="rId705">
                </a:blip>
            <a:srcRect/>
            <a:stretch>
              <a:fillRect/>
            </a:stretch>
          </p:blipFill>
          <p:spPr>
            <a:xfrm rot="0" flipV="0" flipH="0">
              <a:off x="8623300" y="3352800"/>
              <a:ext cx="3517900" cy="3771900"/>
            </a:xfrm>
            <a:prstGeom prst="rect">
              <a:avLst/>
            </a:prstGeom>
          </p:spPr>
        </p:pic>
        <p:pic>
          <p:nvPicPr>
            <p:cNvPr id="706" name="image 706"/>
            <p:cNvPicPr>
              <a:picLocks noChangeAspect="1"/>
            </p:cNvPicPr>
            <p:nvPr/>
          </p:nvPicPr>
          <p:blipFill>
            <a:blip r:embed="rId706">
                </a:blip>
            <a:srcRect/>
            <a:stretch>
              <a:fillRect/>
            </a:stretch>
          </p:blipFill>
          <p:spPr>
            <a:xfrm rot="0" flipV="0" flipH="0">
              <a:off x="8178800" y="3352800"/>
              <a:ext cx="3162300" cy="3657600"/>
            </a:xfrm>
            <a:prstGeom prst="rect">
              <a:avLst/>
            </a:prstGeom>
          </p:spPr>
        </p:pic>
        <p:pic>
          <p:nvPicPr>
            <p:cNvPr id="707" name="image 707"/>
            <p:cNvPicPr>
              <a:picLocks noChangeAspect="1"/>
            </p:cNvPicPr>
            <p:nvPr/>
          </p:nvPicPr>
          <p:blipFill>
            <a:blip r:embed="rId707">
                </a:blip>
            <a:srcRect/>
            <a:stretch>
              <a:fillRect/>
            </a:stretch>
          </p:blipFill>
          <p:spPr>
            <a:xfrm rot="0" flipV="0" flipH="0">
              <a:off x="10985500" y="3352800"/>
              <a:ext cx="3517900" cy="3771900"/>
            </a:xfrm>
            <a:prstGeom prst="rect">
              <a:avLst/>
            </a:prstGeom>
          </p:spPr>
        </p:pic>
        <p:pic>
          <p:nvPicPr>
            <p:cNvPr id="708" name="image 708"/>
            <p:cNvPicPr>
              <a:picLocks noChangeAspect="1"/>
            </p:cNvPicPr>
            <p:nvPr/>
          </p:nvPicPr>
          <p:blipFill>
            <a:blip r:embed="rId708">
                </a:blip>
            <a:srcRect/>
            <a:stretch>
              <a:fillRect/>
            </a:stretch>
          </p:blipFill>
          <p:spPr>
            <a:xfrm rot="0" flipV="0" flipH="0">
              <a:off x="11772900" y="3352800"/>
              <a:ext cx="3530600" cy="3771900"/>
            </a:xfrm>
            <a:prstGeom prst="rect">
              <a:avLst/>
            </a:prstGeom>
          </p:spPr>
        </p:pic>
        <p:pic>
          <p:nvPicPr>
            <p:cNvPr id="709" name="image 709"/>
            <p:cNvPicPr>
              <a:picLocks noChangeAspect="1"/>
            </p:cNvPicPr>
            <p:nvPr/>
          </p:nvPicPr>
          <p:blipFill>
            <a:blip r:embed="rId709">
                </a:blip>
            <a:srcRect/>
            <a:stretch>
              <a:fillRect/>
            </a:stretch>
          </p:blipFill>
          <p:spPr>
            <a:xfrm rot="0" flipV="0" flipH="0">
              <a:off x="9410700" y="3352800"/>
              <a:ext cx="3517900" cy="3759200"/>
            </a:xfrm>
            <a:prstGeom prst="rect">
              <a:avLst/>
            </a:prstGeom>
          </p:spPr>
        </p:pic>
        <p:pic>
          <p:nvPicPr>
            <p:cNvPr id="7010" name="image 7010"/>
            <p:cNvPicPr>
              <a:picLocks noChangeAspect="1"/>
            </p:cNvPicPr>
            <p:nvPr/>
          </p:nvPicPr>
          <p:blipFill>
            <a:blip r:embed="rId7010">
                </a:blip>
            <a:srcRect/>
            <a:stretch>
              <a:fillRect/>
            </a:stretch>
          </p:blipFill>
          <p:spPr>
            <a:xfrm rot="0" flipV="0" flipH="0">
              <a:off x="10198100" y="3352800"/>
              <a:ext cx="3517900" cy="3771900"/>
            </a:xfrm>
            <a:prstGeom prst="rect">
              <a:avLst/>
            </a:prstGeom>
          </p:spPr>
        </p:pic>
      </p:grpSp>
      <p:pic>
        <p:nvPicPr>
          <p:cNvPr id="7011" name="image 7011"/>
          <p:cNvPicPr>
            <a:picLocks noChangeAspect="1"/>
          </p:cNvPicPr>
          <p:nvPr/>
        </p:nvPicPr>
        <p:blipFill>
          <a:blip r:embed="rId7011">
                </a:blip>
          <a:srcRect/>
          <a:stretch>
            <a:fillRect/>
          </a:stretch>
        </p:blipFill>
        <p:spPr>
          <a:xfrm rot="0" flipV="0" flipH="0">
            <a:off x="8864600" y="3949700"/>
            <a:ext cx="6578600" cy="3771900"/>
          </a:xfrm>
          <a:prstGeom prst="rect">
            <a:avLst/>
          </a:prstGeom>
        </p:spPr>
      </p:pic>
      <p:pic>
        <p:nvPicPr>
          <p:cNvPr id="7012" name="image 7012"/>
          <p:cNvPicPr>
            <a:picLocks noChangeAspect="1"/>
          </p:cNvPicPr>
          <p:nvPr/>
        </p:nvPicPr>
        <p:blipFill>
          <a:blip r:embed="rId7012">
                </a:blip>
          <a:srcRect/>
          <a:stretch>
            <a:fillRect/>
          </a:stretch>
        </p:blipFill>
        <p:spPr>
          <a:xfrm rot="0" flipV="0" flipH="0">
            <a:off x="609600" y="635000"/>
            <a:ext cx="825500" cy="825500"/>
          </a:xfrm>
          <a:prstGeom prst="rect">
            <a:avLst/>
          </a:prstGeom>
        </p:spPr>
      </p:pic>
      <p:pic>
        <p:nvPicPr>
          <p:cNvPr id="7013" name="image 7013"/>
          <p:cNvPicPr>
            <a:picLocks noChangeAspect="1"/>
          </p:cNvPicPr>
          <p:nvPr/>
        </p:nvPicPr>
        <p:blipFill>
          <a:blip r:embed="rId7013">
                </a:blip>
          <a:srcRect/>
          <a:stretch>
            <a:fillRect/>
          </a:stretch>
        </p:blipFill>
        <p:spPr>
          <a:xfrm rot="0" flipV="0" flipH="0">
            <a:off x="22936200" y="12255500"/>
            <a:ext cx="825500" cy="825500"/>
          </a:xfrm>
          <a:prstGeom prst="rect">
            <a:avLst/>
          </a:prstGeom>
        </p:spPr>
      </p:pic>
      <p:pic>
        <p:nvPicPr>
          <p:cNvPr id="7014" name="image 7014"/>
          <p:cNvPicPr>
            <a:picLocks noChangeAspect="1"/>
          </p:cNvPicPr>
          <p:nvPr/>
        </p:nvPicPr>
        <p:blipFill>
          <a:blip r:embed="rId7014">
                </a:blip>
          <a:srcRect/>
          <a:stretch>
            <a:fillRect/>
          </a:stretch>
        </p:blipFill>
        <p:spPr>
          <a:xfrm rot="0" flipV="0" flipH="0">
            <a:off x="10795000" y="9872067"/>
            <a:ext cx="2794000" cy="241300"/>
          </a:xfrm>
          <a:prstGeom prst="rect">
            <a:avLst/>
          </a:prstGeom>
        </p:spPr>
      </p:pic>
      <p:sp>
        <p:nvSpPr>
          <p:cNvPr id="7015" name="Object 7015"/>
          <p:cNvSpPr txBox="1"/>
          <p:nvPr/>
        </p:nvSpPr>
        <p:spPr>
          <a:xfrm>
            <a:off x="9486900" y="4540250"/>
            <a:ext cx="5410200" cy="2438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6000" i="0" b="0" spc="2016" dirty="0" smtClean="0" lang="zh-CN">
                <a:solidFill>
                  <a:srgbClr val="333333"/>
                </a:solidFill>
                <a:latin typeface="Reeji-CloudZongYi-GB-Regular"/>
                <a:ea typeface="Reeji-CloudZongYi-GB-Regular"/>
              </a:rPr>
              <a:t>02</a:t>
            </a:r>
            <a:endParaRPr lang="zh-CN" altLang="en-US"/>
          </a:p>
        </p:txBody>
      </p:sp>
      <p:sp>
        <p:nvSpPr>
          <p:cNvPr id="7016" name="Object 7016"/>
          <p:cNvSpPr txBox="1"/>
          <p:nvPr/>
        </p:nvSpPr>
        <p:spPr>
          <a:xfrm>
            <a:off x="7321550" y="8210939"/>
            <a:ext cx="9740900" cy="13715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9000" i="0" b="0" spc="288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用户画像</a:t>
            </a:r>
            <a:endParaRPr lang="zh-CN" altLang="en-US"/>
          </a:p>
        </p:txBody>
      </p:sp>
      <p:sp>
        <p:nvSpPr>
          <p:cNvPr id="7017" name="Object 7017"/>
          <p:cNvSpPr txBox="1"/>
          <p:nvPr/>
        </p:nvSpPr>
        <p:spPr>
          <a:xfrm>
            <a:off x="7721600" y="10460511"/>
            <a:ext cx="8940800" cy="444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900" i="0" b="0" spc="92" dirty="0" smtClean="0" lang="zh-CN">
                <a:solidFill>
                  <a:srgbClr val="333333"/>
                </a:solidFill>
                <a:latin typeface="OPPOSans-B"/>
                <a:ea typeface="OPPOSans-B"/>
              </a:rPr>
              <a:t>User portrait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 801"/>
          <p:cNvPicPr>
            <a:picLocks noChangeAspect="1"/>
          </p:cNvPicPr>
          <p:nvPr/>
        </p:nvPicPr>
        <p:blipFill>
          <a:blip r:embed="rId801">
                </a:blip>
          <a:srcRect/>
          <a:stretch>
            <a:fillRect/>
          </a:stretch>
        </p:blipFill>
        <p:spPr>
          <a:xfrm rot="0" flipV="0" flipH="0">
            <a:off x="22936200" y="12255500"/>
            <a:ext cx="825500" cy="825500"/>
          </a:xfrm>
          <a:prstGeom prst="rect">
            <a:avLst/>
          </a:prstGeom>
        </p:spPr>
      </p:pic>
      <p:grpSp>
        <p:nvGrpSpPr>
          <p:cNvPr id="802" name="组合 802"/>
          <p:cNvGrpSpPr/>
          <p:nvPr/>
        </p:nvGrpSpPr>
        <p:grpSpPr>
          <a:xfrm>
            <a:off x="6525672" y="3746061"/>
            <a:ext cx="10668000" cy="7823200"/>
            <a:chOff x="6525672" y="3746061"/>
            <a:chExt cx="10668000" cy="7823200"/>
          </a:xfrm>
        </p:grpSpPr>
        <p:grpSp>
          <p:nvGrpSpPr>
            <p:cNvPr id="803" name="组合 803"/>
            <p:cNvGrpSpPr/>
            <p:nvPr/>
          </p:nvGrpSpPr>
          <p:grpSpPr>
            <a:xfrm>
              <a:off x="8471578" y="4405391"/>
              <a:ext cx="6705611" cy="6705611"/>
              <a:chOff x="8471578" y="4405391"/>
              <a:chExt cx="6705611" cy="6705611"/>
            </a:xfrm>
          </p:grpSpPr>
          <p:pic>
            <p:nvPicPr>
              <p:cNvPr id="804" name="image 804"/>
              <p:cNvPicPr>
                <a:picLocks noChangeAspect="1"/>
              </p:cNvPicPr>
              <p:nvPr/>
            </p:nvPicPr>
            <p:blipFill>
              <a:blip r:embed="rId804">
                <a:alphaModFix amt="14186"/>
              </a:blip>
              <a:srcRect/>
              <a:stretch>
                <a:fillRect/>
              </a:stretch>
            </p:blipFill>
            <p:spPr>
              <a:xfrm rot="0" flipV="0" flipH="0">
                <a:off x="8471578" y="4405391"/>
                <a:ext cx="6705611" cy="6705611"/>
              </a:xfrm>
              <a:prstGeom prst="rect">
                <a:avLst/>
              </a:prstGeom>
            </p:spPr>
          </p:pic>
          <p:pic>
            <p:nvPicPr>
              <p:cNvPr id="805" name="image 805"/>
              <p:cNvPicPr>
                <a:picLocks noChangeAspect="1"/>
              </p:cNvPicPr>
              <p:nvPr/>
            </p:nvPicPr>
            <p:blipFill>
              <a:blip r:embed="rId805">
                </a:blip>
              <a:srcRect/>
              <a:stretch>
                <a:fillRect/>
              </a:stretch>
            </p:blipFill>
            <p:spPr>
              <a:xfrm rot="0" flipV="0" flipH="0">
                <a:off x="8883470" y="4833760"/>
                <a:ext cx="5881826" cy="5865350"/>
              </a:xfrm>
              <a:prstGeom prst="rect">
                <a:avLst/>
              </a:prstGeom>
            </p:spPr>
          </p:pic>
          <p:pic>
            <p:nvPicPr>
              <p:cNvPr id="806" name="image 806"/>
              <p:cNvPicPr>
                <a:picLocks noChangeAspect="1"/>
              </p:cNvPicPr>
              <p:nvPr/>
            </p:nvPicPr>
            <p:blipFill>
              <a:blip r:embed="rId806">
                </a:blip>
              <a:srcRect r="0"/>
              <a:stretch>
                <a:fillRect/>
              </a:stretch>
            </p:blipFill>
            <p:spPr>
              <a:xfrm rot="0" flipV="0" flipH="0">
                <a:off x="8949373" y="4850235"/>
                <a:ext cx="5766496" cy="5684118"/>
              </a:xfrm>
              <a:prstGeom prst="rect">
                <a:avLst/>
              </a:prstGeom>
            </p:spPr>
          </p:pic>
          <p:pic>
            <p:nvPicPr>
              <p:cNvPr id="807" name="image 807"/>
              <p:cNvPicPr>
                <a:picLocks noChangeAspect="1"/>
              </p:cNvPicPr>
              <p:nvPr/>
            </p:nvPicPr>
            <p:blipFill>
              <a:blip r:embed="rId807">
                </a:blip>
              <a:srcRect/>
              <a:stretch>
                <a:fillRect/>
              </a:stretch>
            </p:blipFill>
            <p:spPr>
              <a:xfrm rot="0" flipV="0" flipH="0">
                <a:off x="10152100" y="6085913"/>
                <a:ext cx="3344568" cy="3344568"/>
              </a:xfrm>
              <a:prstGeom prst="rect">
                <a:avLst/>
              </a:prstGeom>
            </p:spPr>
          </p:pic>
        </p:grpSp>
        <p:pic>
          <p:nvPicPr>
            <p:cNvPr id="808" name="image 808"/>
            <p:cNvPicPr>
              <a:picLocks noChangeAspect="1"/>
            </p:cNvPicPr>
            <p:nvPr/>
          </p:nvPicPr>
          <p:blipFill>
            <a:blip r:embed="rId808">
                </a:blip>
            <a:srcRect/>
            <a:stretch>
              <a:fillRect/>
            </a:stretch>
          </p:blipFill>
          <p:spPr>
            <a:xfrm rot="0" flipV="0" flipH="0">
              <a:off x="6525672" y="3746061"/>
              <a:ext cx="10668000" cy="7823200"/>
            </a:xfrm>
            <a:prstGeom prst="rect">
              <a:avLst/>
            </a:prstGeom>
          </p:spPr>
        </p:pic>
      </p:grpSp>
      <p:grpSp>
        <p:nvGrpSpPr>
          <p:cNvPr id="809" name="组合 809"/>
          <p:cNvGrpSpPr/>
          <p:nvPr/>
        </p:nvGrpSpPr>
        <p:grpSpPr>
          <a:xfrm>
            <a:off x="15644614" y="3827261"/>
            <a:ext cx="6616700" cy="3830399"/>
            <a:chOff x="15644614" y="3827261"/>
            <a:chExt cx="6616700" cy="3830399"/>
          </a:xfrm>
        </p:grpSpPr>
        <p:sp>
          <p:nvSpPr>
            <p:cNvPr id="8010" name="Object 8010"/>
            <p:cNvSpPr txBox="1"/>
            <p:nvPr/>
          </p:nvSpPr>
          <p:spPr>
            <a:xfrm>
              <a:off x="15607704" y="3751061"/>
              <a:ext cx="20320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36%</a:t>
              </a:r>
              <a:endParaRPr lang="zh-CN" altLang="en-US"/>
            </a:p>
          </p:txBody>
        </p:sp>
        <p:sp>
          <p:nvSpPr>
            <p:cNvPr id="8011" name="Object 8011"/>
            <p:cNvSpPr txBox="1"/>
            <p:nvPr/>
          </p:nvSpPr>
          <p:spPr>
            <a:xfrm>
              <a:off x="15543014" y="5181161"/>
              <a:ext cx="6870700" cy="2400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425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关注设计潮流，希望成为有独立风格的人</a:t>
              </a:r>
              <a:endParaRPr lang="zh-CN" altLang="en-US" sz="2800"/>
            </a:p>
            <a:p>
              <a:pPr algn="l">
                <a:lnSpc>
                  <a:spcPct val="1425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“我的喜好，就是主流”敢于尝试不同风格，乐于挖掘不为人知的设计元素，并在sns分享自己的作品</a:t>
              </a:r>
              <a:endParaRPr lang="zh-CN" altLang="en-US"/>
            </a:p>
          </p:txBody>
        </p:sp>
        <p:sp>
          <p:nvSpPr>
            <p:cNvPr id="8012" name="Object 8012"/>
            <p:cNvSpPr txBox="1"/>
            <p:nvPr/>
          </p:nvSpPr>
          <p:spPr>
            <a:xfrm>
              <a:off x="15607704" y="4421661"/>
              <a:ext cx="3060700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时尚领袖</a:t>
              </a:r>
              <a:endParaRPr lang="zh-CN" altLang="en-US"/>
            </a:p>
          </p:txBody>
        </p:sp>
      </p:grpSp>
      <p:grpSp>
        <p:nvGrpSpPr>
          <p:cNvPr id="8013" name="组合 8013"/>
          <p:cNvGrpSpPr/>
          <p:nvPr/>
        </p:nvGrpSpPr>
        <p:grpSpPr>
          <a:xfrm>
            <a:off x="15598179" y="9135861"/>
            <a:ext cx="6619081" cy="3229332"/>
            <a:chOff x="15598179" y="9135861"/>
            <a:chExt cx="6619081" cy="3229332"/>
          </a:xfrm>
        </p:grpSpPr>
        <p:sp>
          <p:nvSpPr>
            <p:cNvPr id="8014" name="Object 8014"/>
            <p:cNvSpPr txBox="1"/>
            <p:nvPr/>
          </p:nvSpPr>
          <p:spPr>
            <a:xfrm>
              <a:off x="15507692" y="9707281"/>
              <a:ext cx="3060700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时代先锋</a:t>
              </a:r>
              <a:endParaRPr lang="zh-CN" altLang="en-US"/>
            </a:p>
          </p:txBody>
        </p:sp>
        <p:sp>
          <p:nvSpPr>
            <p:cNvPr id="8015" name="Object 8015"/>
            <p:cNvSpPr txBox="1"/>
            <p:nvPr/>
          </p:nvSpPr>
          <p:spPr>
            <a:xfrm>
              <a:off x="15496579" y="9059661"/>
              <a:ext cx="20320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30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24%</a:t>
              </a:r>
              <a:endParaRPr lang="zh-CN" altLang="en-US"/>
            </a:p>
          </p:txBody>
        </p:sp>
        <p:sp>
          <p:nvSpPr>
            <p:cNvPr id="8016" name="Object 8016"/>
            <p:cNvSpPr txBox="1"/>
            <p:nvPr/>
          </p:nvSpPr>
          <p:spPr>
            <a:xfrm>
              <a:off x="15498960" y="10485594"/>
              <a:ext cx="6870700" cy="1803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425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科技就是新潮流</a:t>
              </a:r>
              <a:endParaRPr lang="zh-CN" altLang="en-US" sz="2800"/>
            </a:p>
            <a:p>
              <a:pPr algn="l">
                <a:lnSpc>
                  <a:spcPct val="1425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关注科技与创新，喜欢率先做尝试，体验新鲜事物</a:t>
              </a:r>
              <a:endParaRPr lang="zh-CN" altLang="en-US"/>
            </a:p>
          </p:txBody>
        </p:sp>
      </p:grpSp>
      <p:grpSp>
        <p:nvGrpSpPr>
          <p:cNvPr id="8017" name="组合 8017"/>
          <p:cNvGrpSpPr/>
          <p:nvPr/>
        </p:nvGrpSpPr>
        <p:grpSpPr>
          <a:xfrm>
            <a:off x="1436968" y="5656061"/>
            <a:ext cx="6624065" cy="3917513"/>
            <a:chOff x="1436968" y="5656061"/>
            <a:chExt cx="6624065" cy="3917513"/>
          </a:xfrm>
        </p:grpSpPr>
        <p:sp>
          <p:nvSpPr>
            <p:cNvPr id="8018" name="Object 8018"/>
            <p:cNvSpPr txBox="1"/>
            <p:nvPr/>
          </p:nvSpPr>
          <p:spPr>
            <a:xfrm>
              <a:off x="5110857" y="6362700"/>
              <a:ext cx="3060700" cy="54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sz="36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设计达人</a:t>
              </a:r>
              <a:endParaRPr lang="zh-CN" altLang="en-US"/>
            </a:p>
          </p:txBody>
        </p:sp>
        <p:sp>
          <p:nvSpPr>
            <p:cNvPr id="8019" name="Object 8019"/>
            <p:cNvSpPr txBox="1"/>
            <p:nvPr/>
          </p:nvSpPr>
          <p:spPr>
            <a:xfrm>
              <a:off x="6079833" y="5579861"/>
              <a:ext cx="21336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sz="30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50%</a:t>
              </a:r>
              <a:endParaRPr lang="zh-CN" altLang="en-US"/>
            </a:p>
          </p:txBody>
        </p:sp>
        <p:sp>
          <p:nvSpPr>
            <p:cNvPr id="8020" name="Object 8020"/>
            <p:cNvSpPr txBox="1"/>
            <p:nvPr/>
          </p:nvSpPr>
          <p:spPr>
            <a:xfrm>
              <a:off x="1335368" y="7097075"/>
              <a:ext cx="6870700" cy="2400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425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热爱设计，体验不同设计风格</a:t>
              </a:r>
              <a:endParaRPr lang="zh-CN" altLang="en-US" sz="2800"/>
            </a:p>
            <a:p>
              <a:pPr algn="r">
                <a:lnSpc>
                  <a:spcPct val="1425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追逐自由，挑战自我”，不满足于一成不变的生活，通过不断设计尝试和体验逃离日趋平淡的生活</a:t>
              </a:r>
              <a:endParaRPr lang="zh-CN" altLang="en-US"/>
            </a:p>
          </p:txBody>
        </p:sp>
      </p:grpSp>
      <p:grpSp>
        <p:nvGrpSpPr>
          <p:cNvPr id="8021" name="组合 8021"/>
          <p:cNvGrpSpPr/>
          <p:nvPr/>
        </p:nvGrpSpPr>
        <p:grpSpPr>
          <a:xfrm>
            <a:off x="1772245" y="1503197"/>
            <a:ext cx="7467600" cy="1951119"/>
            <a:chOff x="1772245" y="1503197"/>
            <a:chExt cx="7467600" cy="1951119"/>
          </a:xfrm>
        </p:grpSpPr>
        <p:sp>
          <p:nvSpPr>
            <p:cNvPr id="8022" name="Object 8022"/>
            <p:cNvSpPr txBox="1"/>
            <p:nvPr/>
          </p:nvSpPr>
          <p:spPr>
            <a:xfrm>
              <a:off x="1670645" y="1426997"/>
              <a:ext cx="7721600" cy="1244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82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用户画像</a:t>
              </a:r>
              <a:endParaRPr lang="zh-CN" altLang="en-US"/>
            </a:p>
          </p:txBody>
        </p:sp>
        <p:sp>
          <p:nvSpPr>
            <p:cNvPr id="8023" name="Object 8023"/>
            <p:cNvSpPr txBox="1"/>
            <p:nvPr/>
          </p:nvSpPr>
          <p:spPr>
            <a:xfrm>
              <a:off x="1670645" y="2679617"/>
              <a:ext cx="68707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User portrait</a:t>
              </a:r>
              <a:endParaRPr lang="zh-CN" altLang="en-US"/>
            </a:p>
          </p:txBody>
        </p:sp>
      </p:grpSp>
      <p:grpSp>
        <p:nvGrpSpPr>
          <p:cNvPr id="8024" name="组合 8024"/>
          <p:cNvGrpSpPr/>
          <p:nvPr/>
        </p:nvGrpSpPr>
        <p:grpSpPr>
          <a:xfrm>
            <a:off x="22567900" y="1409700"/>
            <a:ext cx="1181100" cy="355600"/>
            <a:chOff x="22567900" y="1409700"/>
            <a:chExt cx="1181100" cy="355600"/>
          </a:xfrm>
        </p:grpSpPr>
        <p:pic>
          <p:nvPicPr>
            <p:cNvPr id="8025" name="image 8025"/>
            <p:cNvPicPr>
              <a:picLocks noChangeAspect="1"/>
            </p:cNvPicPr>
            <p:nvPr/>
          </p:nvPicPr>
          <p:blipFill>
            <a:blip r:embed="rId8025">
                </a:blip>
            <a:srcRect/>
            <a:stretch>
              <a:fillRect/>
            </a:stretch>
          </p:blipFill>
          <p:spPr>
            <a:xfrm rot="0" flipV="0" flipH="0">
              <a:off x="22567900" y="1409700"/>
              <a:ext cx="355600" cy="355600"/>
            </a:xfrm>
            <a:prstGeom prst="rect">
              <a:avLst/>
            </a:prstGeom>
          </p:spPr>
        </p:pic>
        <p:pic>
          <p:nvPicPr>
            <p:cNvPr id="8026" name="image 8026"/>
            <p:cNvPicPr>
              <a:picLocks noChangeAspect="1"/>
            </p:cNvPicPr>
            <p:nvPr/>
          </p:nvPicPr>
          <p:blipFill>
            <a:blip r:embed="rId8026">
                </a:blip>
            <a:srcRect/>
            <a:stretch>
              <a:fillRect/>
            </a:stretch>
          </p:blipFill>
          <p:spPr>
            <a:xfrm rot="0" flipV="0" flipH="0">
              <a:off x="22974300" y="1409700"/>
              <a:ext cx="355600" cy="355600"/>
            </a:xfrm>
            <a:prstGeom prst="rect">
              <a:avLst/>
            </a:prstGeom>
          </p:spPr>
        </p:pic>
        <p:pic>
          <p:nvPicPr>
            <p:cNvPr id="8027" name="image 8027"/>
            <p:cNvPicPr>
              <a:picLocks noChangeAspect="1"/>
            </p:cNvPicPr>
            <p:nvPr/>
          </p:nvPicPr>
          <p:blipFill>
            <a:blip r:embed="rId8027">
                </a:blip>
            <a:srcRect/>
            <a:stretch>
              <a:fillRect/>
            </a:stretch>
          </p:blipFill>
          <p:spPr>
            <a:xfrm rot="0" flipV="0" flipH="0">
              <a:off x="23393400" y="1409700"/>
              <a:ext cx="355600" cy="355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image 901"/>
          <p:cNvPicPr>
            <a:picLocks noChangeAspect="1"/>
          </p:cNvPicPr>
          <p:nvPr/>
        </p:nvPicPr>
        <p:blipFill>
          <a:blip r:embed="rId901">
                </a:blip>
          <a:srcRect/>
          <a:stretch>
            <a:fillRect/>
          </a:stretch>
        </p:blipFill>
        <p:spPr>
          <a:xfrm rot="0" flipV="0" flipH="0">
            <a:off x="22936200" y="12255500"/>
            <a:ext cx="825500" cy="825500"/>
          </a:xfrm>
          <a:prstGeom prst="rect">
            <a:avLst/>
          </a:prstGeom>
        </p:spPr>
      </p:pic>
      <p:grpSp>
        <p:nvGrpSpPr>
          <p:cNvPr id="902" name="组合 902"/>
          <p:cNvGrpSpPr/>
          <p:nvPr/>
        </p:nvGrpSpPr>
        <p:grpSpPr>
          <a:xfrm>
            <a:off x="1714500" y="9789712"/>
            <a:ext cx="4333676" cy="2025094"/>
            <a:chOff x="1714500" y="9789712"/>
            <a:chExt cx="4333676" cy="2025094"/>
          </a:xfrm>
        </p:grpSpPr>
        <p:pic>
          <p:nvPicPr>
            <p:cNvPr id="903" name="image 903"/>
            <p:cNvPicPr>
              <a:picLocks noChangeAspect="1"/>
            </p:cNvPicPr>
            <p:nvPr/>
          </p:nvPicPr>
          <p:blipFill>
            <a:blip r:embed="rId903">
                </a:blip>
            <a:srcRect/>
            <a:stretch>
              <a:fillRect/>
            </a:stretch>
          </p:blipFill>
          <p:spPr>
            <a:xfrm rot="0" flipV="0" flipH="0">
              <a:off x="1714500" y="10083800"/>
              <a:ext cx="444500" cy="444500"/>
            </a:xfrm>
            <a:prstGeom prst="rect">
              <a:avLst/>
            </a:prstGeom>
          </p:spPr>
        </p:pic>
        <p:sp>
          <p:nvSpPr>
            <p:cNvPr id="904" name="Object 904"/>
            <p:cNvSpPr txBox="1"/>
            <p:nvPr/>
          </p:nvSpPr>
          <p:spPr>
            <a:xfrm>
              <a:off x="1837928" y="9713512"/>
              <a:ext cx="35052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购买动机</a:t>
              </a:r>
              <a:endParaRPr lang="zh-CN" altLang="en-US"/>
            </a:p>
          </p:txBody>
        </p:sp>
        <p:sp>
          <p:nvSpPr>
            <p:cNvPr id="905" name="Object 905"/>
            <p:cNvSpPr txBox="1"/>
            <p:nvPr/>
          </p:nvSpPr>
          <p:spPr>
            <a:xfrm>
              <a:off x="1831776" y="10519407"/>
              <a:ext cx="4368800" cy="1219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32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提升设计效率，让设计更简单</a:t>
              </a:r>
              <a:endParaRPr lang="zh-CN" altLang="en-US"/>
            </a:p>
          </p:txBody>
        </p:sp>
      </p:grpSp>
      <p:grpSp>
        <p:nvGrpSpPr>
          <p:cNvPr id="906" name="组合 906"/>
          <p:cNvGrpSpPr/>
          <p:nvPr/>
        </p:nvGrpSpPr>
        <p:grpSpPr>
          <a:xfrm>
            <a:off x="7340600" y="9791101"/>
            <a:ext cx="4308276" cy="2017554"/>
            <a:chOff x="7340600" y="9791101"/>
            <a:chExt cx="4308276" cy="2017554"/>
          </a:xfrm>
        </p:grpSpPr>
        <p:pic>
          <p:nvPicPr>
            <p:cNvPr id="907" name="image 907"/>
            <p:cNvPicPr>
              <a:picLocks noChangeAspect="1"/>
            </p:cNvPicPr>
            <p:nvPr/>
          </p:nvPicPr>
          <p:blipFill>
            <a:blip r:embed="rId907">
                </a:blip>
            <a:srcRect/>
            <a:stretch>
              <a:fillRect/>
            </a:stretch>
          </p:blipFill>
          <p:spPr>
            <a:xfrm rot="0" flipV="0" flipH="0">
              <a:off x="7340600" y="10083800"/>
              <a:ext cx="444500" cy="444500"/>
            </a:xfrm>
            <a:prstGeom prst="rect">
              <a:avLst/>
            </a:prstGeom>
          </p:spPr>
        </p:pic>
        <p:sp>
          <p:nvSpPr>
            <p:cNvPr id="908" name="Object 908"/>
            <p:cNvSpPr txBox="1"/>
            <p:nvPr/>
          </p:nvSpPr>
          <p:spPr>
            <a:xfrm>
              <a:off x="7441604" y="9714901"/>
              <a:ext cx="35052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产品定位</a:t>
              </a:r>
              <a:endParaRPr lang="zh-CN" altLang="en-US"/>
            </a:p>
          </p:txBody>
        </p:sp>
        <p:sp>
          <p:nvSpPr>
            <p:cNvPr id="909" name="Object 909"/>
            <p:cNvSpPr txBox="1"/>
            <p:nvPr/>
          </p:nvSpPr>
          <p:spPr>
            <a:xfrm>
              <a:off x="7432476" y="10513255"/>
              <a:ext cx="4368800" cy="1219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32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稿定设计，让设计更简单</a:t>
              </a:r>
              <a:endParaRPr lang="zh-CN" altLang="en-US"/>
            </a:p>
          </p:txBody>
        </p:sp>
      </p:grpSp>
      <p:grpSp>
        <p:nvGrpSpPr>
          <p:cNvPr id="9010" name="组合 9010"/>
          <p:cNvGrpSpPr/>
          <p:nvPr/>
        </p:nvGrpSpPr>
        <p:grpSpPr>
          <a:xfrm>
            <a:off x="12941300" y="9788720"/>
            <a:ext cx="4295576" cy="2013387"/>
            <a:chOff x="12941300" y="9788720"/>
            <a:chExt cx="4295576" cy="2013387"/>
          </a:xfrm>
        </p:grpSpPr>
        <p:pic>
          <p:nvPicPr>
            <p:cNvPr id="9011" name="image 9011"/>
            <p:cNvPicPr>
              <a:picLocks noChangeAspect="1"/>
            </p:cNvPicPr>
            <p:nvPr/>
          </p:nvPicPr>
          <p:blipFill>
            <a:blip r:embed="rId9011">
                </a:blip>
            <a:srcRect/>
            <a:stretch>
              <a:fillRect/>
            </a:stretch>
          </p:blipFill>
          <p:spPr>
            <a:xfrm rot="0" flipV="0" flipH="0">
              <a:off x="12941300" y="10083800"/>
              <a:ext cx="444500" cy="444500"/>
            </a:xfrm>
            <a:prstGeom prst="rect">
              <a:avLst/>
            </a:prstGeom>
          </p:spPr>
        </p:pic>
        <p:sp>
          <p:nvSpPr>
            <p:cNvPr id="9012" name="Object 9012"/>
            <p:cNvSpPr txBox="1"/>
            <p:nvPr/>
          </p:nvSpPr>
          <p:spPr>
            <a:xfrm>
              <a:off x="13029604" y="9712520"/>
              <a:ext cx="35052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产品调性</a:t>
              </a:r>
              <a:endParaRPr lang="zh-CN" altLang="en-US"/>
            </a:p>
          </p:txBody>
        </p:sp>
        <p:sp>
          <p:nvSpPr>
            <p:cNvPr id="9013" name="Object 9013"/>
            <p:cNvSpPr txBox="1"/>
            <p:nvPr/>
          </p:nvSpPr>
          <p:spPr>
            <a:xfrm>
              <a:off x="13020476" y="10506707"/>
              <a:ext cx="4368800" cy="1219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32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提升设计效率&amp;简单易用&amp;乐观积极</a:t>
              </a:r>
              <a:endParaRPr lang="zh-CN" altLang="en-US"/>
            </a:p>
          </p:txBody>
        </p:sp>
      </p:grpSp>
      <p:grpSp>
        <p:nvGrpSpPr>
          <p:cNvPr id="9014" name="组合 9014"/>
          <p:cNvGrpSpPr/>
          <p:nvPr/>
        </p:nvGrpSpPr>
        <p:grpSpPr>
          <a:xfrm>
            <a:off x="18567400" y="9790704"/>
            <a:ext cx="4265414" cy="2016562"/>
            <a:chOff x="18567400" y="9790704"/>
            <a:chExt cx="4265414" cy="2016562"/>
          </a:xfrm>
        </p:grpSpPr>
        <p:pic>
          <p:nvPicPr>
            <p:cNvPr id="9015" name="image 9015"/>
            <p:cNvPicPr>
              <a:picLocks noChangeAspect="1"/>
            </p:cNvPicPr>
            <p:nvPr/>
          </p:nvPicPr>
          <p:blipFill>
            <a:blip r:embed="rId9015">
                </a:blip>
            <a:srcRect/>
            <a:stretch>
              <a:fillRect/>
            </a:stretch>
          </p:blipFill>
          <p:spPr>
            <a:xfrm rot="0" flipV="0" flipH="0">
              <a:off x="18567400" y="10083800"/>
              <a:ext cx="444500" cy="444500"/>
            </a:xfrm>
            <a:prstGeom prst="rect">
              <a:avLst/>
            </a:prstGeom>
          </p:spPr>
        </p:pic>
        <p:sp>
          <p:nvSpPr>
            <p:cNvPr id="9016" name="Object 9016"/>
            <p:cNvSpPr txBox="1"/>
            <p:nvPr/>
          </p:nvSpPr>
          <p:spPr>
            <a:xfrm>
              <a:off x="18622168" y="9714504"/>
              <a:ext cx="35052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核心卖点</a:t>
              </a:r>
              <a:endParaRPr lang="zh-CN" altLang="en-US"/>
            </a:p>
          </p:txBody>
        </p:sp>
        <p:sp>
          <p:nvSpPr>
            <p:cNvPr id="9017" name="Object 9017"/>
            <p:cNvSpPr txBox="1"/>
            <p:nvPr/>
          </p:nvSpPr>
          <p:spPr>
            <a:xfrm>
              <a:off x="18616414" y="10511866"/>
              <a:ext cx="4368800" cy="1219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32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20000+模板任意挑选，会员定制服务</a:t>
              </a:r>
              <a:endParaRPr lang="zh-CN" altLang="en-US"/>
            </a:p>
          </p:txBody>
        </p:sp>
      </p:grpSp>
      <p:grpSp>
        <p:nvGrpSpPr>
          <p:cNvPr id="9018" name="组合 9018"/>
          <p:cNvGrpSpPr/>
          <p:nvPr/>
        </p:nvGrpSpPr>
        <p:grpSpPr>
          <a:xfrm>
            <a:off x="1917700" y="4508500"/>
            <a:ext cx="20891500" cy="4064000"/>
            <a:chOff x="1917700" y="4508500"/>
            <a:chExt cx="20891500" cy="4064000"/>
          </a:xfrm>
        </p:grpSpPr>
        <p:pic>
          <p:nvPicPr>
            <p:cNvPr id="9019" name="image 9019"/>
            <p:cNvPicPr>
              <a:picLocks noChangeAspect="1"/>
            </p:cNvPicPr>
            <p:nvPr/>
          </p:nvPicPr>
          <p:blipFill>
            <a:blip r:embed="rId9019">
                </a:blip>
            <a:srcRect/>
            <a:stretch>
              <a:fillRect/>
            </a:stretch>
          </p:blipFill>
          <p:spPr>
            <a:xfrm rot="0" flipV="0" flipH="0">
              <a:off x="5816600" y="5486400"/>
              <a:ext cx="16662400" cy="3086100"/>
            </a:xfrm>
            <a:prstGeom prst="rect">
              <a:avLst/>
            </a:prstGeom>
          </p:spPr>
        </p:pic>
        <p:pic>
          <p:nvPicPr>
            <p:cNvPr id="9020" name="image 9020"/>
            <p:cNvPicPr>
              <a:picLocks noChangeAspect="1"/>
            </p:cNvPicPr>
            <p:nvPr/>
          </p:nvPicPr>
          <p:blipFill>
            <a:blip r:embed="rId9020">
                </a:blip>
            <a:srcRect/>
            <a:stretch>
              <a:fillRect/>
            </a:stretch>
          </p:blipFill>
          <p:spPr>
            <a:xfrm rot="0" flipV="0" flipH="0">
              <a:off x="6146800" y="5168900"/>
              <a:ext cx="16662400" cy="3086100"/>
            </a:xfrm>
            <a:prstGeom prst="rect">
              <a:avLst/>
            </a:prstGeom>
          </p:spPr>
        </p:pic>
        <p:pic>
          <p:nvPicPr>
            <p:cNvPr id="9021" name="image 9021"/>
            <p:cNvPicPr>
              <a:picLocks noChangeAspect="1"/>
            </p:cNvPicPr>
            <p:nvPr/>
          </p:nvPicPr>
          <p:blipFill>
            <a:blip r:embed="rId9021">
                </a:blip>
            <a:srcRect/>
            <a:stretch>
              <a:fillRect/>
            </a:stretch>
          </p:blipFill>
          <p:spPr>
            <a:xfrm rot="0" flipV="0" flipH="0">
              <a:off x="1917700" y="4508500"/>
              <a:ext cx="4965700" cy="1562100"/>
            </a:xfrm>
            <a:prstGeom prst="rect">
              <a:avLst/>
            </a:prstGeom>
          </p:spPr>
        </p:pic>
        <p:sp>
          <p:nvSpPr>
            <p:cNvPr id="9022" name="Object 9022"/>
            <p:cNvSpPr txBox="1"/>
            <p:nvPr/>
          </p:nvSpPr>
          <p:spPr>
            <a:xfrm>
              <a:off x="2492176" y="4949028"/>
              <a:ext cx="38608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目标人群</a:t>
              </a:r>
              <a:endParaRPr lang="zh-CN" altLang="en-US"/>
            </a:p>
          </p:txBody>
        </p:sp>
        <p:sp>
          <p:nvSpPr>
            <p:cNvPr id="9023" name="Object 9023"/>
            <p:cNvSpPr txBox="1"/>
            <p:nvPr/>
          </p:nvSpPr>
          <p:spPr>
            <a:xfrm>
              <a:off x="7466806" y="6023607"/>
              <a:ext cx="14135100" cy="1219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32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一二线互联网人群，25-30岁，对工作和生活经营热情和积极性高，对新鲜事物接受程度高，有一定购买能力，乐于付费购买知识产品</a:t>
              </a:r>
              <a:endParaRPr lang="zh-CN" altLang="en-US"/>
            </a:p>
          </p:txBody>
        </p:sp>
      </p:grpSp>
      <p:grpSp>
        <p:nvGrpSpPr>
          <p:cNvPr id="9024" name="组合 9024"/>
          <p:cNvGrpSpPr/>
          <p:nvPr/>
        </p:nvGrpSpPr>
        <p:grpSpPr>
          <a:xfrm>
            <a:off x="1770459" y="1496847"/>
            <a:ext cx="9017000" cy="1950127"/>
            <a:chOff x="1770459" y="1496847"/>
            <a:chExt cx="9017000" cy="1950127"/>
          </a:xfrm>
        </p:grpSpPr>
        <p:sp>
          <p:nvSpPr>
            <p:cNvPr id="9025" name="Object 9025"/>
            <p:cNvSpPr txBox="1"/>
            <p:nvPr/>
          </p:nvSpPr>
          <p:spPr>
            <a:xfrm>
              <a:off x="1668859" y="1420647"/>
              <a:ext cx="7721600" cy="1244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82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产品定位</a:t>
              </a:r>
              <a:endParaRPr lang="zh-CN" altLang="en-US"/>
            </a:p>
          </p:txBody>
        </p:sp>
        <p:sp>
          <p:nvSpPr>
            <p:cNvPr id="9026" name="Object 9026"/>
            <p:cNvSpPr txBox="1"/>
            <p:nvPr/>
          </p:nvSpPr>
          <p:spPr>
            <a:xfrm>
              <a:off x="1668859" y="2672274"/>
              <a:ext cx="9271000" cy="698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dirty="0" smtClean="0" lang="zh-CN">
                  <a:solidFill>
                    <a:srgbClr val="666666"/>
                  </a:solidFill>
                  <a:latin typeface="OPPOSans-M"/>
                  <a:ea typeface="OPPOSans-M"/>
                </a:rPr>
                <a:t>Product positioning</a:t>
              </a:r>
              <a:endParaRPr lang="zh-CN" altLang="en-US"/>
            </a:p>
          </p:txBody>
        </p:sp>
      </p:grpSp>
      <p:grpSp>
        <p:nvGrpSpPr>
          <p:cNvPr id="9027" name="组合 9027"/>
          <p:cNvGrpSpPr/>
          <p:nvPr/>
        </p:nvGrpSpPr>
        <p:grpSpPr>
          <a:xfrm>
            <a:off x="22567900" y="1409700"/>
            <a:ext cx="1181100" cy="355600"/>
            <a:chOff x="22567900" y="1409700"/>
            <a:chExt cx="1181100" cy="355600"/>
          </a:xfrm>
        </p:grpSpPr>
        <p:pic>
          <p:nvPicPr>
            <p:cNvPr id="9028" name="image 9028"/>
            <p:cNvPicPr>
              <a:picLocks noChangeAspect="1"/>
            </p:cNvPicPr>
            <p:nvPr/>
          </p:nvPicPr>
          <p:blipFill>
            <a:blip r:embed="rId9028">
                </a:blip>
            <a:srcRect/>
            <a:stretch>
              <a:fillRect/>
            </a:stretch>
          </p:blipFill>
          <p:spPr>
            <a:xfrm rot="0" flipV="0" flipH="0">
              <a:off x="22567900" y="1409700"/>
              <a:ext cx="355600" cy="355600"/>
            </a:xfrm>
            <a:prstGeom prst="rect">
              <a:avLst/>
            </a:prstGeom>
          </p:spPr>
        </p:pic>
        <p:pic>
          <p:nvPicPr>
            <p:cNvPr id="9029" name="image 9029"/>
            <p:cNvPicPr>
              <a:picLocks noChangeAspect="1"/>
            </p:cNvPicPr>
            <p:nvPr/>
          </p:nvPicPr>
          <p:blipFill>
            <a:blip r:embed="rId9029">
                </a:blip>
            <a:srcRect/>
            <a:stretch>
              <a:fillRect/>
            </a:stretch>
          </p:blipFill>
          <p:spPr>
            <a:xfrm rot="0" flipV="0" flipH="0">
              <a:off x="22974300" y="1409700"/>
              <a:ext cx="355600" cy="355600"/>
            </a:xfrm>
            <a:prstGeom prst="rect">
              <a:avLst/>
            </a:prstGeom>
          </p:spPr>
        </p:pic>
        <p:pic>
          <p:nvPicPr>
            <p:cNvPr id="9030" name="image 9030"/>
            <p:cNvPicPr>
              <a:picLocks noChangeAspect="1"/>
            </p:cNvPicPr>
            <p:nvPr/>
          </p:nvPicPr>
          <p:blipFill>
            <a:blip r:embed="rId9030">
                </a:blip>
            <a:srcRect/>
            <a:stretch>
              <a:fillRect/>
            </a:stretch>
          </p:blipFill>
          <p:spPr>
            <a:xfrm rot="0" flipV="0" flipH="0">
              <a:off x="23393400" y="1409700"/>
              <a:ext cx="355600" cy="355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2020-12-02T14:51:33.692Z</dcterms:created>
  <dcterms:modified xsi:type="dcterms:W3CDTF">2020-12-02T14:51:33.692Z</dcterms:modified>
</cp:coreProperties>
</file>